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0" y="33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33A36-457A-4BAB-A888-7E1B80BBFC72}" type="datetimeFigureOut">
              <a:rPr lang="en-GB" smtClean="0"/>
              <a:pPr/>
              <a:t>07/07/2020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EC875-F4A9-4AF4-AC30-A5AFBF9D76C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1712640" y="6408712"/>
            <a:ext cx="3312368" cy="26064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7080293" y="808887"/>
            <a:ext cx="2514166" cy="697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440832" y="107479"/>
            <a:ext cx="3888432" cy="584775"/>
          </a:xfrm>
          <a:prstGeom prst="rect">
            <a:avLst/>
          </a:prstGeom>
          <a:ln>
            <a:tailEnd type="triangle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 NEW Lower GI Symptoms</a:t>
            </a:r>
          </a:p>
          <a:p>
            <a:pPr algn="ctr"/>
            <a:r>
              <a:rPr lang="en-GB" sz="1600" dirty="0"/>
              <a:t> </a:t>
            </a:r>
            <a:r>
              <a:rPr lang="en-GB" sz="1200" dirty="0"/>
              <a:t>COVID RECOVERY PHASE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88904" y="804716"/>
            <a:ext cx="2664279" cy="769441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100" dirty="0"/>
              <a:t>CHECK QFIT </a:t>
            </a:r>
          </a:p>
          <a:p>
            <a:pPr lvl="0" algn="ctr"/>
            <a:r>
              <a:rPr lang="en-GB" sz="1100" dirty="0"/>
              <a:t>Abdominal and Rectal Exam</a:t>
            </a:r>
          </a:p>
          <a:p>
            <a:pPr lvl="0" algn="ctr"/>
            <a:r>
              <a:rPr lang="en-GB" sz="1100" dirty="0"/>
              <a:t>Weight</a:t>
            </a:r>
          </a:p>
          <a:p>
            <a:pPr lvl="0" algn="ctr"/>
            <a:r>
              <a:rPr lang="en-GB" sz="1100" dirty="0"/>
              <a:t>FBC, </a:t>
            </a:r>
            <a:r>
              <a:rPr lang="en-GB" sz="1100" dirty="0" err="1"/>
              <a:t>ferritin</a:t>
            </a:r>
            <a:r>
              <a:rPr lang="en-GB" sz="1100" dirty="0"/>
              <a:t>, U&amp;E, +/- TTG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20952" y="1806932"/>
            <a:ext cx="1800200" cy="307777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dirty="0"/>
              <a:t>HIGH RISK FEATURES?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8704" y="1662916"/>
            <a:ext cx="504056" cy="307777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dirty="0"/>
              <a:t>YES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85248" y="1700808"/>
            <a:ext cx="432048" cy="307777"/>
          </a:xfrm>
          <a:prstGeom prst="rect">
            <a:avLst/>
          </a:prstGeom>
          <a:ln>
            <a:tailEnd type="triangle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400" dirty="0"/>
              <a:t>NO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6646" y="2852936"/>
            <a:ext cx="1215954" cy="577081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RECTAL or ABDOMINAL MASS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4608" y="2852936"/>
            <a:ext cx="1080120" cy="415498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SEVERE WEIGHT LOSS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00872" y="2852936"/>
            <a:ext cx="1224133" cy="415498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NEW DAILY DIARROEA &gt; 4WKS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97016" y="2852936"/>
            <a:ext cx="936104" cy="415498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QFIT POSITIVE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41232" y="2852936"/>
            <a:ext cx="936104" cy="415498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dirty="0"/>
              <a:t>qFIT Negative</a:t>
            </a:r>
          </a:p>
          <a:p>
            <a:pPr lvl="0" algn="ctr"/>
            <a:r>
              <a:rPr lang="en-GB" sz="1050" dirty="0"/>
              <a:t>&lt; 10 µg/g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985448" y="2852936"/>
            <a:ext cx="792088" cy="415498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dirty="0"/>
              <a:t>qFIT not returned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09184" y="2132856"/>
            <a:ext cx="1800200" cy="253916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QFIT REQUIRED*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17096" y="3717032"/>
            <a:ext cx="1080116" cy="577081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Abdominal pain/ altered bowel habit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13240" y="3717032"/>
            <a:ext cx="936104" cy="577081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dirty="0"/>
              <a:t>Repeated </a:t>
            </a:r>
          </a:p>
          <a:p>
            <a:pPr lvl="0" algn="ctr"/>
            <a:r>
              <a:rPr lang="en-GB" sz="1050" dirty="0"/>
              <a:t>rectal bleeding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057456" y="4544978"/>
            <a:ext cx="720080" cy="900246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</a:schemeClr>
              </a:gs>
              <a:gs pos="3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lin ang="16200000" scaled="1"/>
          </a:gradFill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GP reassess and Safety Netting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00872" y="5661248"/>
            <a:ext cx="1872204" cy="276999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tailEnd type="triangl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200" b="1" dirty="0"/>
              <a:t>Age &gt;40  </a:t>
            </a:r>
            <a:r>
              <a:rPr lang="en-GB" sz="1200" b="1" dirty="0" err="1"/>
              <a:t>USoC</a:t>
            </a:r>
            <a:r>
              <a:rPr lang="en-GB" sz="1200" b="1" dirty="0"/>
              <a:t> Colorectal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17096" y="5661249"/>
            <a:ext cx="1224136" cy="1061829"/>
          </a:xfrm>
          <a:prstGeom prst="rect">
            <a:avLst/>
          </a:prstGeom>
          <a:gradFill>
            <a:gsLst>
              <a:gs pos="0">
                <a:srgbClr val="FFC000"/>
              </a:gs>
              <a:gs pos="29000">
                <a:schemeClr val="accent3">
                  <a:tint val="37000"/>
                  <a:satMod val="300000"/>
                </a:schemeClr>
              </a:gs>
              <a:gs pos="45000">
                <a:schemeClr val="tx2">
                  <a:lumMod val="20000"/>
                  <a:lumOff val="80000"/>
                </a:schemeClr>
              </a:gs>
            </a:gsLst>
          </a:gradFill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en-GB" sz="1050" b="1" u="sng" dirty="0"/>
              <a:t>Mild /Resolved</a:t>
            </a:r>
          </a:p>
          <a:p>
            <a:pPr lvl="0"/>
            <a:r>
              <a:rPr lang="en-GB" sz="1050" b="1" dirty="0"/>
              <a:t>Manage as IBS. ROUTINE Gastro if required</a:t>
            </a:r>
          </a:p>
          <a:p>
            <a:pPr lvl="0"/>
            <a:r>
              <a:rPr lang="en-GB" sz="1050" b="1" u="sng" dirty="0"/>
              <a:t>Severe</a:t>
            </a:r>
            <a:r>
              <a:rPr lang="en-GB" sz="1050" b="1" dirty="0"/>
              <a:t> symptoms</a:t>
            </a:r>
          </a:p>
          <a:p>
            <a:pPr lvl="0"/>
            <a:r>
              <a:rPr lang="en-GB" sz="1050" b="1" dirty="0"/>
              <a:t>URGENT Gastro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329264" y="6604084"/>
            <a:ext cx="2409634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50" b="1" dirty="0"/>
              <a:t>Version Cov19_Jun 20 Review Jan 2021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385048" y="1574157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2864768" y="1806932"/>
            <a:ext cx="15841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6393160" y="1806932"/>
            <a:ext cx="720080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632520" y="4797152"/>
            <a:ext cx="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cxnSpLocks/>
          </p:cNvCxnSpPr>
          <p:nvPr/>
        </p:nvCxnSpPr>
        <p:spPr>
          <a:xfrm>
            <a:off x="1928664" y="4797152"/>
            <a:ext cx="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cxnSpLocks/>
          </p:cNvCxnSpPr>
          <p:nvPr/>
        </p:nvCxnSpPr>
        <p:spPr>
          <a:xfrm>
            <a:off x="3080792" y="4797152"/>
            <a:ext cx="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cxnSpLocks/>
          </p:cNvCxnSpPr>
          <p:nvPr/>
        </p:nvCxnSpPr>
        <p:spPr>
          <a:xfrm>
            <a:off x="7473280" y="2420888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cxnSpLocks/>
          </p:cNvCxnSpPr>
          <p:nvPr/>
        </p:nvCxnSpPr>
        <p:spPr>
          <a:xfrm>
            <a:off x="6393160" y="4293096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6393160" y="3429000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cxnSpLocks/>
            <a:endCxn id="19" idx="0"/>
          </p:cNvCxnSpPr>
          <p:nvPr/>
        </p:nvCxnSpPr>
        <p:spPr>
          <a:xfrm>
            <a:off x="9417495" y="3304585"/>
            <a:ext cx="1" cy="12403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cxnSpLocks/>
          </p:cNvCxnSpPr>
          <p:nvPr/>
        </p:nvCxnSpPr>
        <p:spPr>
          <a:xfrm>
            <a:off x="1928664" y="2276872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>
            <a:extLst>
              <a:ext uri="{FF2B5EF4-FFF2-40B4-BE49-F238E27FC236}">
                <a16:creationId xmlns:a16="http://schemas.microsoft.com/office/drawing/2014/main" xmlns="" id="{6151C72B-E2D5-4B90-AD04-EFAEA3B9DC3E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60693" y="116632"/>
            <a:ext cx="1345307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8" name="Straight Arrow Connector 117"/>
          <p:cNvCxnSpPr>
            <a:cxnSpLocks/>
          </p:cNvCxnSpPr>
          <p:nvPr/>
        </p:nvCxnSpPr>
        <p:spPr>
          <a:xfrm>
            <a:off x="632520" y="2276872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cxnSpLocks/>
          </p:cNvCxnSpPr>
          <p:nvPr/>
        </p:nvCxnSpPr>
        <p:spPr>
          <a:xfrm flipH="1">
            <a:off x="3080788" y="2276872"/>
            <a:ext cx="4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32520" y="2276872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cxnSpLocks/>
          </p:cNvCxnSpPr>
          <p:nvPr/>
        </p:nvCxnSpPr>
        <p:spPr>
          <a:xfrm>
            <a:off x="4304928" y="4797152"/>
            <a:ext cx="0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7545288" y="3429000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6393160" y="3429000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cxnSpLocks/>
          </p:cNvCxnSpPr>
          <p:nvPr/>
        </p:nvCxnSpPr>
        <p:spPr>
          <a:xfrm>
            <a:off x="5457056" y="2564904"/>
            <a:ext cx="39244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>
            <a:off x="5457056" y="2564904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Arrow Connector 183"/>
          <p:cNvCxnSpPr>
            <a:cxnSpLocks/>
            <a:endCxn id="14" idx="0"/>
          </p:cNvCxnSpPr>
          <p:nvPr/>
        </p:nvCxnSpPr>
        <p:spPr>
          <a:xfrm>
            <a:off x="9381492" y="2564904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>
            <a:cxnSpLocks/>
          </p:cNvCxnSpPr>
          <p:nvPr/>
        </p:nvCxnSpPr>
        <p:spPr>
          <a:xfrm>
            <a:off x="7545288" y="5373216"/>
            <a:ext cx="0" cy="2721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cxnSpLocks/>
          </p:cNvCxnSpPr>
          <p:nvPr/>
        </p:nvCxnSpPr>
        <p:spPr>
          <a:xfrm>
            <a:off x="5457056" y="3304585"/>
            <a:ext cx="0" cy="2356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460616" y="5656715"/>
            <a:ext cx="864091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200" b="1" dirty="0" err="1"/>
              <a:t>USoC</a:t>
            </a:r>
            <a:r>
              <a:rPr lang="en-GB" sz="1200" b="1" dirty="0"/>
              <a:t> Gastro</a:t>
            </a:r>
          </a:p>
        </p:txBody>
      </p:sp>
      <p:cxnSp>
        <p:nvCxnSpPr>
          <p:cNvPr id="88" name="Straight Arrow Connector 87"/>
          <p:cNvCxnSpPr>
            <a:cxnSpLocks/>
          </p:cNvCxnSpPr>
          <p:nvPr/>
        </p:nvCxnSpPr>
        <p:spPr>
          <a:xfrm>
            <a:off x="4232920" y="2276872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2576736" y="2852936"/>
            <a:ext cx="1080120" cy="577081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IRON DEFICIENCY ANAEMIA</a:t>
            </a:r>
          </a:p>
        </p:txBody>
      </p:sp>
      <p:cxnSp>
        <p:nvCxnSpPr>
          <p:cNvPr id="100" name="Straight Arrow Connector 99"/>
          <p:cNvCxnSpPr>
            <a:cxnSpLocks/>
          </p:cNvCxnSpPr>
          <p:nvPr/>
        </p:nvCxnSpPr>
        <p:spPr>
          <a:xfrm>
            <a:off x="1928664" y="3348717"/>
            <a:ext cx="0" cy="1134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cxnSpLocks/>
          </p:cNvCxnSpPr>
          <p:nvPr/>
        </p:nvCxnSpPr>
        <p:spPr>
          <a:xfrm>
            <a:off x="3080788" y="3429000"/>
            <a:ext cx="4" cy="1053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>
            <a:cxnSpLocks/>
          </p:cNvCxnSpPr>
          <p:nvPr/>
        </p:nvCxnSpPr>
        <p:spPr>
          <a:xfrm>
            <a:off x="4304928" y="3304585"/>
            <a:ext cx="0" cy="1204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576736" y="19888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800872" y="5949280"/>
            <a:ext cx="1872208" cy="276999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lin ang="2700000" scaled="1"/>
            <a:tileRect/>
          </a:gradFill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200" b="1" dirty="0"/>
              <a:t>Age &lt; 40 URGENT Gastro</a:t>
            </a:r>
          </a:p>
        </p:txBody>
      </p:sp>
      <p:cxnSp>
        <p:nvCxnSpPr>
          <p:cNvPr id="63" name="Straight Arrow Connector 62"/>
          <p:cNvCxnSpPr>
            <a:cxnSpLocks/>
          </p:cNvCxnSpPr>
          <p:nvPr/>
        </p:nvCxnSpPr>
        <p:spPr>
          <a:xfrm>
            <a:off x="632520" y="3429000"/>
            <a:ext cx="0" cy="10539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28464" y="4509120"/>
            <a:ext cx="1224136" cy="253916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QFIT not required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055086" y="661771"/>
            <a:ext cx="2668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200" dirty="0"/>
          </a:p>
          <a:p>
            <a:pPr algn="ctr"/>
            <a:r>
              <a:rPr lang="en-GB" sz="1200" dirty="0"/>
              <a:t>*If patient </a:t>
            </a:r>
            <a:r>
              <a:rPr lang="en-GB" sz="1200" u="sng" dirty="0"/>
              <a:t>unable</a:t>
            </a:r>
            <a:r>
              <a:rPr lang="en-GB" sz="1200" dirty="0"/>
              <a:t> to provide QFIT, or GP </a:t>
            </a:r>
            <a:r>
              <a:rPr lang="en-GB" sz="1200" u="sng" dirty="0"/>
              <a:t>cannot access</a:t>
            </a:r>
            <a:r>
              <a:rPr lang="en-GB" sz="1200" dirty="0"/>
              <a:t>, use appropriate </a:t>
            </a:r>
          </a:p>
          <a:p>
            <a:pPr algn="ctr"/>
            <a:r>
              <a:rPr lang="en-GB" sz="1200" dirty="0"/>
              <a:t>drop down choice on referral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xmlns="" id="{5222E48D-D648-A849-A8CB-D0474411C953}"/>
              </a:ext>
            </a:extLst>
          </p:cNvPr>
          <p:cNvCxnSpPr>
            <a:cxnSpLocks/>
          </p:cNvCxnSpPr>
          <p:nvPr/>
        </p:nvCxnSpPr>
        <p:spPr>
          <a:xfrm>
            <a:off x="7545288" y="4293096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7B8295E2-B788-8D47-BE05-1427AF76556F}"/>
              </a:ext>
            </a:extLst>
          </p:cNvPr>
          <p:cNvSpPr txBox="1"/>
          <p:nvPr/>
        </p:nvSpPr>
        <p:spPr>
          <a:xfrm>
            <a:off x="5601072" y="4437112"/>
            <a:ext cx="2808312" cy="415498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If severe, persistent symptoms review and repeat QFIT after 6 weeks. 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xmlns="" id="{98266D8C-7555-4F44-AF3D-FCD42CB5778E}"/>
              </a:ext>
            </a:extLst>
          </p:cNvPr>
          <p:cNvCxnSpPr>
            <a:cxnSpLocks/>
          </p:cNvCxnSpPr>
          <p:nvPr/>
        </p:nvCxnSpPr>
        <p:spPr>
          <a:xfrm>
            <a:off x="6393160" y="5445224"/>
            <a:ext cx="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xmlns="" id="{A729D087-6C67-CC48-A73D-AA86EE96949E}"/>
              </a:ext>
            </a:extLst>
          </p:cNvPr>
          <p:cNvCxnSpPr/>
          <p:nvPr/>
        </p:nvCxnSpPr>
        <p:spPr>
          <a:xfrm>
            <a:off x="5385048" y="692696"/>
            <a:ext cx="0" cy="144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xmlns="" id="{5302DB25-FB5C-3F48-A2D9-7A1A39849189}"/>
              </a:ext>
            </a:extLst>
          </p:cNvPr>
          <p:cNvCxnSpPr>
            <a:cxnSpLocks/>
          </p:cNvCxnSpPr>
          <p:nvPr/>
        </p:nvCxnSpPr>
        <p:spPr>
          <a:xfrm>
            <a:off x="7473280" y="2016860"/>
            <a:ext cx="0" cy="1159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xmlns="" id="{472A4DEC-C7BA-4B48-9240-A640F6A0FC40}"/>
              </a:ext>
            </a:extLst>
          </p:cNvPr>
          <p:cNvCxnSpPr>
            <a:cxnSpLocks/>
          </p:cNvCxnSpPr>
          <p:nvPr/>
        </p:nvCxnSpPr>
        <p:spPr>
          <a:xfrm>
            <a:off x="7473280" y="3268434"/>
            <a:ext cx="0" cy="160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46EBA713-1AAD-AA49-9551-45A28582EDEB}"/>
              </a:ext>
            </a:extLst>
          </p:cNvPr>
          <p:cNvSpPr txBox="1"/>
          <p:nvPr/>
        </p:nvSpPr>
        <p:spPr>
          <a:xfrm>
            <a:off x="92459" y="31048"/>
            <a:ext cx="32727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dirty="0"/>
              <a:t>This pathway is based on the Scottish Referral Guidelines for Suspected Cancer and Covid19 recovery recommendations paper for </a:t>
            </a:r>
            <a:r>
              <a:rPr lang="en-GB" sz="1000" dirty="0" err="1"/>
              <a:t>qFiT</a:t>
            </a:r>
            <a:r>
              <a:rPr lang="en-GB" sz="1000" dirty="0"/>
              <a:t>  approved by Scottish Government July 2020. See </a:t>
            </a:r>
            <a:r>
              <a:rPr lang="en-GB" sz="1000" dirty="0" err="1"/>
              <a:t>www.cancerreferral.scot.nhs.uk</a:t>
            </a:r>
            <a:endParaRPr lang="en-GB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EEE14E82-CFBD-0D4A-954D-443F25D3C6F0}"/>
              </a:ext>
            </a:extLst>
          </p:cNvPr>
          <p:cNvSpPr txBox="1"/>
          <p:nvPr/>
        </p:nvSpPr>
        <p:spPr>
          <a:xfrm>
            <a:off x="1712640" y="6381328"/>
            <a:ext cx="3456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/>
              <a:t>Include PERFORMANCE STATUS in referral 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28464" y="838453"/>
            <a:ext cx="3168352" cy="646331"/>
          </a:xfrm>
          <a:prstGeom prst="rect">
            <a:avLst/>
          </a:prstGeom>
          <a:solidFill>
            <a:srgbClr val="FFFF00"/>
          </a:solidFill>
          <a:ln>
            <a:tailEnd type="triangl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200" b="1" dirty="0"/>
              <a:t>IF CLINICAL CONCERNS WITH SEVERE SYMPTOMS AND/OR NEGATIVE QFIT: </a:t>
            </a:r>
          </a:p>
          <a:p>
            <a:pPr lvl="0" algn="ctr"/>
            <a:r>
              <a:rPr lang="en-GB" sz="1200" b="1" dirty="0"/>
              <a:t>REPEAT QFIT AND DISCUSS WITH CONSULTANT</a:t>
            </a: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8625408" y="3429000"/>
            <a:ext cx="0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8193360" y="3717032"/>
            <a:ext cx="936104" cy="577081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dirty="0" err="1"/>
              <a:t>Anorectal</a:t>
            </a:r>
            <a:r>
              <a:rPr lang="en-GB" sz="1050" dirty="0"/>
              <a:t>/</a:t>
            </a:r>
          </a:p>
          <a:p>
            <a:pPr lvl="0" algn="ctr"/>
            <a:r>
              <a:rPr lang="en-GB" sz="1050" dirty="0"/>
              <a:t>Pelvic floor symptoms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8193360" y="5661248"/>
            <a:ext cx="936104" cy="577081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ROUTINE Colorectal </a:t>
            </a:r>
          </a:p>
          <a:p>
            <a:pPr algn="ctr"/>
            <a:r>
              <a:rPr lang="en-GB" sz="1050" b="1" dirty="0"/>
              <a:t>if required</a:t>
            </a:r>
          </a:p>
        </p:txBody>
      </p:sp>
      <p:cxnSp>
        <p:nvCxnSpPr>
          <p:cNvPr id="108" name="Straight Arrow Connector 107"/>
          <p:cNvCxnSpPr>
            <a:cxnSpLocks/>
          </p:cNvCxnSpPr>
          <p:nvPr/>
        </p:nvCxnSpPr>
        <p:spPr>
          <a:xfrm>
            <a:off x="8625408" y="4365104"/>
            <a:ext cx="0" cy="1296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E53B4A95-4869-6541-97A2-43037B9A1844}"/>
              </a:ext>
            </a:extLst>
          </p:cNvPr>
          <p:cNvSpPr txBox="1"/>
          <p:nvPr/>
        </p:nvSpPr>
        <p:spPr>
          <a:xfrm>
            <a:off x="1496616" y="4516985"/>
            <a:ext cx="3528392" cy="253916"/>
          </a:xfrm>
          <a:prstGeom prst="rect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b="1" dirty="0"/>
              <a:t>Check QFIT – enclose result with referral where possible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E9F1F2B5-D3FA-6E42-BD06-D2DE97061A07}"/>
              </a:ext>
            </a:extLst>
          </p:cNvPr>
          <p:cNvSpPr txBox="1"/>
          <p:nvPr/>
        </p:nvSpPr>
        <p:spPr>
          <a:xfrm>
            <a:off x="6249144" y="5029726"/>
            <a:ext cx="1584169" cy="415498"/>
          </a:xfrm>
          <a:prstGeom prst="rect">
            <a:avLst/>
          </a:prstGeom>
          <a:ln w="9525"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050" dirty="0"/>
              <a:t>Repeat </a:t>
            </a:r>
            <a:r>
              <a:rPr lang="en-GB" sz="1050" dirty="0" err="1"/>
              <a:t>qFIT</a:t>
            </a:r>
            <a:r>
              <a:rPr lang="en-GB" sz="1050" dirty="0"/>
              <a:t> Negative</a:t>
            </a:r>
          </a:p>
          <a:p>
            <a:pPr lvl="0" algn="ctr"/>
            <a:r>
              <a:rPr lang="en-GB" sz="1050" dirty="0"/>
              <a:t>&lt; 10 µg/g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xmlns="" id="{B4164205-4D39-B942-9DF8-5DB3EFAC2AC7}"/>
              </a:ext>
            </a:extLst>
          </p:cNvPr>
          <p:cNvCxnSpPr>
            <a:cxnSpLocks/>
          </p:cNvCxnSpPr>
          <p:nvPr/>
        </p:nvCxnSpPr>
        <p:spPr>
          <a:xfrm>
            <a:off x="6393160" y="4851085"/>
            <a:ext cx="0" cy="160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xmlns="" id="{BD5A97E6-E7BB-AB48-B6B5-0850E7217440}"/>
              </a:ext>
            </a:extLst>
          </p:cNvPr>
          <p:cNvCxnSpPr>
            <a:cxnSpLocks/>
          </p:cNvCxnSpPr>
          <p:nvPr/>
        </p:nvCxnSpPr>
        <p:spPr>
          <a:xfrm>
            <a:off x="7545288" y="4852610"/>
            <a:ext cx="0" cy="160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xmlns="" id="{D1848924-278D-2F47-841B-EF53A827FF4C}"/>
              </a:ext>
            </a:extLst>
          </p:cNvPr>
          <p:cNvSpPr txBox="1"/>
          <p:nvPr/>
        </p:nvSpPr>
        <p:spPr>
          <a:xfrm>
            <a:off x="2612739" y="5675139"/>
            <a:ext cx="864091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200" b="1" dirty="0" err="1"/>
              <a:t>USoC</a:t>
            </a:r>
            <a:r>
              <a:rPr lang="en-GB" sz="1200" b="1" dirty="0"/>
              <a:t> Gastro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xmlns="" id="{851911E0-C844-CC47-A084-2A85100C125E}"/>
              </a:ext>
            </a:extLst>
          </p:cNvPr>
          <p:cNvSpPr txBox="1"/>
          <p:nvPr/>
        </p:nvSpPr>
        <p:spPr>
          <a:xfrm>
            <a:off x="200467" y="5661248"/>
            <a:ext cx="864091" cy="46166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0"/>
                  <a:lumOff val="100000"/>
                </a:schemeClr>
              </a:gs>
              <a:gs pos="35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200" b="1" dirty="0" err="1"/>
              <a:t>USoC</a:t>
            </a:r>
            <a:r>
              <a:rPr lang="en-GB" sz="1200" b="1" dirty="0"/>
              <a:t> Colorectal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xmlns="" id="{CEB77CC2-4D89-1448-AA88-081DA0C8EA19}"/>
              </a:ext>
            </a:extLst>
          </p:cNvPr>
          <p:cNvSpPr txBox="1"/>
          <p:nvPr/>
        </p:nvSpPr>
        <p:spPr>
          <a:xfrm>
            <a:off x="7141674" y="5675139"/>
            <a:ext cx="870519" cy="461665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00000">
                <a:schemeClr val="accent2">
                  <a:lumMod val="0"/>
                  <a:lumOff val="100000"/>
                </a:schemeClr>
              </a:gs>
              <a:gs pos="100000">
                <a:schemeClr val="accent2">
                  <a:lumMod val="100000"/>
                </a:schemeClr>
              </a:gs>
            </a:gsLst>
            <a:lin ang="2700000" scaled="1"/>
            <a:tileRect/>
          </a:gradFill>
          <a:ln>
            <a:tailEnd type="triangle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GB" sz="1200" b="1" dirty="0"/>
              <a:t>URGENT Colorectal</a:t>
            </a:r>
          </a:p>
        </p:txBody>
      </p: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xmlns="" id="{D7788E28-FFA4-AC48-8837-6D615288803F}"/>
              </a:ext>
            </a:extLst>
          </p:cNvPr>
          <p:cNvCxnSpPr>
            <a:cxnSpLocks/>
          </p:cNvCxnSpPr>
          <p:nvPr/>
        </p:nvCxnSpPr>
        <p:spPr>
          <a:xfrm flipV="1">
            <a:off x="5529064" y="3284984"/>
            <a:ext cx="0" cy="1351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xmlns="" id="{B23D2C2D-A162-9F41-B716-ED06B954B355}"/>
              </a:ext>
            </a:extLst>
          </p:cNvPr>
          <p:cNvCxnSpPr>
            <a:cxnSpLocks/>
            <a:endCxn id="69" idx="1"/>
          </p:cNvCxnSpPr>
          <p:nvPr/>
        </p:nvCxnSpPr>
        <p:spPr>
          <a:xfrm flipV="1">
            <a:off x="5537448" y="4644861"/>
            <a:ext cx="63624" cy="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ln>
          <a:tailEnd type="triangle"/>
        </a:ln>
      </a:spPr>
      <a:bodyPr wrap="square" rtlCol="0">
        <a:spAutoFit/>
      </a:bodyPr>
      <a:lstStyle>
        <a:defPPr>
          <a:defRPr sz="900" b="1" u="sng" dirty="0" smtClean="0"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</TotalTime>
  <Words>220</Words>
  <Application>Microsoft Office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NHS Greater Glasgow and Clyde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FIFIECH741</dc:creator>
  <cp:lastModifiedBy>Neylon, Kerri</cp:lastModifiedBy>
  <cp:revision>76</cp:revision>
  <dcterms:created xsi:type="dcterms:W3CDTF">2019-05-27T13:49:33Z</dcterms:created>
  <dcterms:modified xsi:type="dcterms:W3CDTF">2020-07-07T15:15:54Z</dcterms:modified>
</cp:coreProperties>
</file>