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962B85-DD13-C62A-4271-092D3480ABF9}" v="189" dt="2021-11-21T21:58:38.445"/>
    <p1510:client id="{6AB99185-BC4A-8AA1-9443-4707B4F0CD9E}" v="31" dt="2021-11-25T12:38:30.084"/>
    <p1510:client id="{92C48BF6-3E3A-4034-BA04-6F103D6592FD}" v="140" dt="2021-11-25T15:01:13.852"/>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26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1143000" y="685800"/>
            <a:ext cx="4572000" cy="3429000"/>
          </a:xfrm>
          <a:prstGeom prst="rect">
            <a:avLst/>
          </a:prstGeom>
        </p:spPr>
        <p:txBody>
          <a:bodyPr/>
          <a:lstStyle/>
          <a:p>
            <a:endParaRPr/>
          </a:p>
        </p:txBody>
      </p:sp>
      <p:sp>
        <p:nvSpPr>
          <p:cNvPr id="114" name="Shape 11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631419634"/>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Arial"/>
      </a:defRPr>
    </a:lvl1pPr>
    <a:lvl2pPr indent="228600" latinLnBrk="0">
      <a:defRPr sz="1200">
        <a:latin typeface="+mn-lt"/>
        <a:ea typeface="+mn-ea"/>
        <a:cs typeface="+mn-cs"/>
        <a:sym typeface="Arial"/>
      </a:defRPr>
    </a:lvl2pPr>
    <a:lvl3pPr indent="457200" latinLnBrk="0">
      <a:defRPr sz="1200">
        <a:latin typeface="+mn-lt"/>
        <a:ea typeface="+mn-ea"/>
        <a:cs typeface="+mn-cs"/>
        <a:sym typeface="Arial"/>
      </a:defRPr>
    </a:lvl3pPr>
    <a:lvl4pPr indent="685800" latinLnBrk="0">
      <a:defRPr sz="1200">
        <a:latin typeface="+mn-lt"/>
        <a:ea typeface="+mn-ea"/>
        <a:cs typeface="+mn-cs"/>
        <a:sym typeface="Arial"/>
      </a:defRPr>
    </a:lvl4pPr>
    <a:lvl5pPr indent="914400" latinLnBrk="0">
      <a:defRPr sz="1200">
        <a:latin typeface="+mn-lt"/>
        <a:ea typeface="+mn-ea"/>
        <a:cs typeface="+mn-cs"/>
        <a:sym typeface="Arial"/>
      </a:defRPr>
    </a:lvl5pPr>
    <a:lvl6pPr indent="1143000" latinLnBrk="0">
      <a:defRPr sz="1200">
        <a:latin typeface="+mn-lt"/>
        <a:ea typeface="+mn-ea"/>
        <a:cs typeface="+mn-cs"/>
        <a:sym typeface="Arial"/>
      </a:defRPr>
    </a:lvl6pPr>
    <a:lvl7pPr indent="1371600" latinLnBrk="0">
      <a:defRPr sz="1200">
        <a:latin typeface="+mn-lt"/>
        <a:ea typeface="+mn-ea"/>
        <a:cs typeface="+mn-cs"/>
        <a:sym typeface="Arial"/>
      </a:defRPr>
    </a:lvl7pPr>
    <a:lvl8pPr indent="1600200" latinLnBrk="0">
      <a:defRPr sz="1200">
        <a:latin typeface="+mn-lt"/>
        <a:ea typeface="+mn-ea"/>
        <a:cs typeface="+mn-cs"/>
        <a:sym typeface="Arial"/>
      </a:defRPr>
    </a:lvl8pPr>
    <a:lvl9pPr indent="1828800" latinLnBrk="0">
      <a:defRPr sz="1200">
        <a:latin typeface="+mn-lt"/>
        <a:ea typeface="+mn-ea"/>
        <a:cs typeface="+mn-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5"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6"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None/>
            </a:lvl1pPr>
            <a:lvl2pPr marL="0" indent="0" algn="ctr">
              <a:buSzTx/>
              <a:buNone/>
            </a:lvl2pPr>
            <a:lvl3pPr marL="0" indent="0" algn="ctr">
              <a:buSzTx/>
              <a:buNone/>
            </a:lvl3pPr>
            <a:lvl4pPr marL="0" indent="0" algn="ctr">
              <a:buSzTx/>
              <a:buNone/>
            </a:lvl4pPr>
            <a:lvl5pPr marL="0" indent="0" algn="ctr">
              <a:buSzTx/>
              <a:buNone/>
            </a:lvl5pPr>
          </a:lstStyle>
          <a:p>
            <a:r>
              <a:t>Body Level One</a:t>
            </a:r>
          </a:p>
          <a:p>
            <a:pPr lvl="1"/>
            <a:r>
              <a:t>Body Level Two</a:t>
            </a:r>
          </a:p>
          <a:p>
            <a:pPr lvl="2"/>
            <a:r>
              <a:t>Body Level Three</a:t>
            </a:r>
          </a:p>
          <a:p>
            <a:pPr lvl="3"/>
            <a:r>
              <a:t>Body Level Four</a:t>
            </a:r>
          </a:p>
          <a:p>
            <a:pPr lvl="4"/>
            <a:r>
              <a:t>Body Level Five</a:t>
            </a:r>
          </a:p>
        </p:txBody>
      </p:sp>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6" name="Title Text"/>
          <p:cNvSpPr txBox="1">
            <a:spLocks noGrp="1"/>
          </p:cNvSpPr>
          <p:nvPr>
            <p:ph type="title"/>
          </p:nvPr>
        </p:nvSpPr>
        <p:spPr>
          <a:prstGeom prst="rect">
            <a:avLst/>
          </a:prstGeom>
        </p:spPr>
        <p:txBody>
          <a:bodyPr/>
          <a:lstStyle/>
          <a:p>
            <a:r>
              <a:t>Title Text</a:t>
            </a:r>
          </a:p>
        </p:txBody>
      </p:sp>
      <p:sp>
        <p:nvSpPr>
          <p:cNvPr id="9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5" name="Title Text"/>
          <p:cNvSpPr txBox="1">
            <a:spLocks noGrp="1"/>
          </p:cNvSpPr>
          <p:nvPr>
            <p:ph type="title"/>
          </p:nvPr>
        </p:nvSpPr>
        <p:spPr>
          <a:xfrm>
            <a:off x="6515100" y="609600"/>
            <a:ext cx="1943100" cy="5486400"/>
          </a:xfrm>
          <a:prstGeom prst="rect">
            <a:avLst/>
          </a:prstGeom>
        </p:spPr>
        <p:txBody>
          <a:bodyPr/>
          <a:lstStyle/>
          <a:p>
            <a:r>
              <a:t>Title Text</a:t>
            </a:r>
          </a:p>
        </p:txBody>
      </p:sp>
      <p:sp>
        <p:nvSpPr>
          <p:cNvPr id="106" name="Body Level One…"/>
          <p:cNvSpPr txBox="1">
            <a:spLocks noGrp="1"/>
          </p:cNvSpPr>
          <p:nvPr>
            <p:ph type="body" idx="1"/>
          </p:nvPr>
        </p:nvSpPr>
        <p:spPr>
          <a:xfrm>
            <a:off x="685800" y="609600"/>
            <a:ext cx="5676900" cy="54864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3"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4" name="Body Level One…"/>
          <p:cNvSpPr txBox="1">
            <a:spLocks noGrp="1"/>
          </p:cNvSpPr>
          <p:nvPr>
            <p:ph type="body" sz="quarter" idx="1"/>
          </p:nvPr>
        </p:nvSpPr>
        <p:spPr>
          <a:xfrm>
            <a:off x="722312" y="2906713"/>
            <a:ext cx="7772401" cy="1500190"/>
          </a:xfrm>
          <a:prstGeom prst="rect">
            <a:avLst/>
          </a:prstGeom>
        </p:spPr>
        <p:txBody>
          <a:bodyPr anchor="b"/>
          <a:lstStyle>
            <a:lvl1pPr marL="0" indent="0">
              <a:spcBef>
                <a:spcPts val="400"/>
              </a:spcBef>
              <a:buSzTx/>
              <a:buNone/>
              <a:defRPr sz="2000"/>
            </a:lvl1pPr>
            <a:lvl2pPr marL="0" indent="0">
              <a:spcBef>
                <a:spcPts val="400"/>
              </a:spcBef>
              <a:buSzTx/>
              <a:buNone/>
              <a:defRPr sz="2000"/>
            </a:lvl2pPr>
            <a:lvl3pPr marL="0" indent="0">
              <a:spcBef>
                <a:spcPts val="400"/>
              </a:spcBef>
              <a:buSzTx/>
              <a:buNone/>
              <a:defRPr sz="2000"/>
            </a:lvl3pPr>
            <a:lvl4pPr marL="0" indent="0">
              <a:spcBef>
                <a:spcPts val="400"/>
              </a:spcBef>
              <a:buSzTx/>
              <a:buNone/>
              <a:defRPr sz="2000"/>
            </a:lvl4pPr>
            <a:lvl5pPr marL="0" indent="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p>
            <a:r>
              <a:t>Title Text</a:t>
            </a:r>
          </a:p>
        </p:txBody>
      </p:sp>
      <p:sp>
        <p:nvSpPr>
          <p:cNvPr id="43" name="Body Level One…"/>
          <p:cNvSpPr txBox="1">
            <a:spLocks noGrp="1"/>
          </p:cNvSpPr>
          <p:nvPr>
            <p:ph type="body" sz="half" idx="1"/>
          </p:nvPr>
        </p:nvSpPr>
        <p:spPr>
          <a:xfrm>
            <a:off x="685800" y="1844675"/>
            <a:ext cx="3810000" cy="4251325"/>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1"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2"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3" name="Text Placeholder 4"/>
          <p:cNvSpPr>
            <a:spLocks noGrp="1"/>
          </p:cNvSpPr>
          <p:nvPr>
            <p:ph type="body" sz="quarter" idx="13"/>
          </p:nvPr>
        </p:nvSpPr>
        <p:spPr>
          <a:xfrm>
            <a:off x="4645025" y="1535112"/>
            <a:ext cx="4041775" cy="639765"/>
          </a:xfrm>
          <a:prstGeom prst="rect">
            <a:avLst/>
          </a:prstGeom>
        </p:spPr>
        <p:txBody>
          <a:bodyPr anchor="b"/>
          <a:lstStyle/>
          <a:p>
            <a:endParaRPr/>
          </a:p>
        </p:txBody>
      </p:sp>
      <p:sp>
        <p:nvSpPr>
          <p:cNvPr id="5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1" name="Title Text"/>
          <p:cNvSpPr txBox="1">
            <a:spLocks noGrp="1"/>
          </p:cNvSpPr>
          <p:nvPr>
            <p:ph type="title"/>
          </p:nvPr>
        </p:nvSpPr>
        <p:spPr>
          <a:prstGeom prst="rect">
            <a:avLst/>
          </a:prstGeom>
        </p:spPr>
        <p:txBody>
          <a:bodyPr/>
          <a:lstStyle/>
          <a:p>
            <a:r>
              <a:t>Title Text</a:t>
            </a:r>
          </a:p>
        </p:txBody>
      </p:sp>
      <p:sp>
        <p:nvSpPr>
          <p:cNvPr id="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6" name="Title Text"/>
          <p:cNvSpPr txBox="1">
            <a:spLocks noGrp="1"/>
          </p:cNvSpPr>
          <p:nvPr>
            <p:ph type="title"/>
          </p:nvPr>
        </p:nvSpPr>
        <p:spPr>
          <a:xfrm>
            <a:off x="457200" y="273050"/>
            <a:ext cx="3008316" cy="1162050"/>
          </a:xfrm>
          <a:prstGeom prst="rect">
            <a:avLst/>
          </a:prstGeom>
        </p:spPr>
        <p:txBody>
          <a:bodyPr anchor="b"/>
          <a:lstStyle>
            <a:lvl1pPr algn="l">
              <a:defRPr sz="2000" b="1"/>
            </a:lvl1pPr>
          </a:lstStyle>
          <a:p>
            <a:r>
              <a:t>Title Text</a:t>
            </a:r>
          </a:p>
        </p:txBody>
      </p:sp>
      <p:sp>
        <p:nvSpPr>
          <p:cNvPr id="77"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8" name="Text Placeholder 3"/>
          <p:cNvSpPr>
            <a:spLocks noGrp="1"/>
          </p:cNvSpPr>
          <p:nvPr>
            <p:ph type="body" sz="half" idx="13"/>
          </p:nvPr>
        </p:nvSpPr>
        <p:spPr>
          <a:xfrm>
            <a:off x="457198" y="1435100"/>
            <a:ext cx="3008317" cy="4691063"/>
          </a:xfrm>
          <a:prstGeom prst="rect">
            <a:avLst/>
          </a:prstGeom>
        </p:spPr>
        <p:txBody>
          <a:bodyPr/>
          <a:lstStyle/>
          <a:p>
            <a:endParaRPr/>
          </a:p>
        </p:txBody>
      </p:sp>
      <p:sp>
        <p:nvSpPr>
          <p:cNvPr id="7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6" name="Title Text"/>
          <p:cNvSpPr txBox="1">
            <a:spLocks noGrp="1"/>
          </p:cNvSpPr>
          <p:nvPr>
            <p:ph type="title"/>
          </p:nvPr>
        </p:nvSpPr>
        <p:spPr>
          <a:xfrm>
            <a:off x="1792288" y="4800600"/>
            <a:ext cx="5486403" cy="566738"/>
          </a:xfrm>
          <a:prstGeom prst="rect">
            <a:avLst/>
          </a:prstGeom>
        </p:spPr>
        <p:txBody>
          <a:bodyPr anchor="b"/>
          <a:lstStyle>
            <a:lvl1pPr algn="l">
              <a:defRPr sz="2000" b="1"/>
            </a:lvl1pPr>
          </a:lstStyle>
          <a:p>
            <a:r>
              <a:t>Title Text</a:t>
            </a:r>
          </a:p>
        </p:txBody>
      </p:sp>
      <p:sp>
        <p:nvSpPr>
          <p:cNvPr id="87" name="Picture Placeholder 2"/>
          <p:cNvSpPr>
            <a:spLocks noGrp="1"/>
          </p:cNvSpPr>
          <p:nvPr>
            <p:ph type="pic" sz="half" idx="13"/>
          </p:nvPr>
        </p:nvSpPr>
        <p:spPr>
          <a:xfrm>
            <a:off x="1792288" y="612775"/>
            <a:ext cx="5486403" cy="4114800"/>
          </a:xfrm>
          <a:prstGeom prst="rect">
            <a:avLst/>
          </a:prstGeom>
        </p:spPr>
        <p:txBody>
          <a:bodyPr lIns="91439" tIns="45719" rIns="91439" bIns="45719">
            <a:noAutofit/>
          </a:bodyPr>
          <a:lstStyle/>
          <a:p>
            <a:endParaRPr/>
          </a:p>
        </p:txBody>
      </p:sp>
      <p:sp>
        <p:nvSpPr>
          <p:cNvPr id="88" name="Body Level One…"/>
          <p:cNvSpPr txBox="1">
            <a:spLocks noGrp="1"/>
          </p:cNvSpPr>
          <p:nvPr>
            <p:ph type="body" sz="quarter" idx="1"/>
          </p:nvPr>
        </p:nvSpPr>
        <p:spPr>
          <a:xfrm>
            <a:off x="1792288" y="5367337"/>
            <a:ext cx="5486403" cy="804865"/>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
        <p:nvSpPr>
          <p:cNvPr id="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9" descr="Picture 9"/>
          <p:cNvPicPr>
            <a:picLocks noChangeAspect="1"/>
          </p:cNvPicPr>
          <p:nvPr/>
        </p:nvPicPr>
        <p:blipFill>
          <a:blip r:embed="rId13"/>
          <a:stretch>
            <a:fillRect/>
          </a:stretch>
        </p:blipFill>
        <p:spPr>
          <a:xfrm>
            <a:off x="152400" y="6172200"/>
            <a:ext cx="2160591" cy="550863"/>
          </a:xfrm>
          <a:prstGeom prst="rect">
            <a:avLst/>
          </a:prstGeom>
          <a:ln w="12700">
            <a:miter lim="400000"/>
          </a:ln>
        </p:spPr>
      </p:pic>
      <p:pic>
        <p:nvPicPr>
          <p:cNvPr id="3" name="Picture 8" descr="Picture 8"/>
          <p:cNvPicPr>
            <a:picLocks noChangeAspect="1"/>
          </p:cNvPicPr>
          <p:nvPr/>
        </p:nvPicPr>
        <p:blipFill>
          <a:blip r:embed="rId14"/>
          <a:stretch>
            <a:fillRect/>
          </a:stretch>
        </p:blipFill>
        <p:spPr>
          <a:xfrm>
            <a:off x="7467600" y="381000"/>
            <a:ext cx="1219200" cy="876300"/>
          </a:xfrm>
          <a:prstGeom prst="rect">
            <a:avLst/>
          </a:prstGeom>
          <a:ln w="12700">
            <a:miter lim="400000"/>
          </a:ln>
        </p:spPr>
      </p:pic>
      <p:pic>
        <p:nvPicPr>
          <p:cNvPr id="4" name="Picture 2" descr="Picture 2"/>
          <p:cNvPicPr>
            <a:picLocks noChangeAspect="1"/>
          </p:cNvPicPr>
          <p:nvPr/>
        </p:nvPicPr>
        <p:blipFill>
          <a:blip r:embed="rId15"/>
          <a:stretch>
            <a:fillRect/>
          </a:stretch>
        </p:blipFill>
        <p:spPr>
          <a:xfrm>
            <a:off x="0" y="3733800"/>
            <a:ext cx="9144000" cy="2965450"/>
          </a:xfrm>
          <a:prstGeom prst="rect">
            <a:avLst/>
          </a:prstGeom>
          <a:ln w="12700">
            <a:miter lim="400000"/>
          </a:ln>
        </p:spPr>
      </p:pic>
      <p:pic>
        <p:nvPicPr>
          <p:cNvPr id="5" name="Picture 10" descr="Picture 10"/>
          <p:cNvPicPr>
            <a:picLocks noChangeAspect="1"/>
          </p:cNvPicPr>
          <p:nvPr/>
        </p:nvPicPr>
        <p:blipFill>
          <a:blip r:embed="rId13"/>
          <a:stretch>
            <a:fillRect/>
          </a:stretch>
        </p:blipFill>
        <p:spPr>
          <a:xfrm>
            <a:off x="304800" y="6096000"/>
            <a:ext cx="2160591" cy="550863"/>
          </a:xfrm>
          <a:prstGeom prst="rect">
            <a:avLst/>
          </a:prstGeom>
          <a:ln w="12700">
            <a:miter lim="400000"/>
          </a:ln>
        </p:spPr>
      </p:pic>
      <p:sp>
        <p:nvSpPr>
          <p:cNvPr id="6" name="Title Text"/>
          <p:cNvSpPr txBox="1">
            <a:spLocks noGrp="1"/>
          </p:cNvSpPr>
          <p:nvPr>
            <p:ph type="title"/>
          </p:nvPr>
        </p:nvSpPr>
        <p:spPr>
          <a:xfrm>
            <a:off x="685800" y="609600"/>
            <a:ext cx="7772400" cy="87471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5718" tIns="45718" rIns="45718" bIns="45718" anchor="ctr">
            <a:normAutofit/>
          </a:bodyPr>
          <a:lstStyle/>
          <a:p>
            <a:r>
              <a:t>Title Text</a:t>
            </a:r>
          </a:p>
        </p:txBody>
      </p:sp>
      <p:sp>
        <p:nvSpPr>
          <p:cNvPr id="7" name="Body Level One…"/>
          <p:cNvSpPr txBox="1">
            <a:spLocks noGrp="1"/>
          </p:cNvSpPr>
          <p:nvPr>
            <p:ph type="body" idx="1"/>
          </p:nvPr>
        </p:nvSpPr>
        <p:spPr>
          <a:xfrm>
            <a:off x="685800" y="1844675"/>
            <a:ext cx="7772400" cy="425132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8" name="Slide Number"/>
          <p:cNvSpPr txBox="1">
            <a:spLocks noGrp="1"/>
          </p:cNvSpPr>
          <p:nvPr>
            <p:ph type="sldNum" sz="quarter" idx="2"/>
          </p:nvPr>
        </p:nvSpPr>
        <p:spPr>
          <a:xfrm>
            <a:off x="8156296" y="6248400"/>
            <a:ext cx="301905" cy="288820"/>
          </a:xfrm>
          <a:prstGeom prst="rect">
            <a:avLst/>
          </a:prstGeom>
          <a:ln w="12700">
            <a:miter lim="400000"/>
          </a:ln>
        </p:spPr>
        <p:txBody>
          <a:bodyPr wrap="none" lIns="45718" tIns="45718" rIns="45718" bIns="45718">
            <a:spAutoFit/>
          </a:bodyPr>
          <a:lstStyle>
            <a:lvl1pPr algn="r">
              <a:defRPr sz="1400">
                <a:latin typeface="+mn-lt"/>
                <a:ea typeface="+mn-ea"/>
                <a:cs typeface="+mn-cs"/>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Arial"/>
        </a:defRPr>
      </a:lvl1pPr>
      <a:lvl2pPr marL="0" marR="0" indent="0" algn="ctr" defTabSz="914400"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Arial"/>
        </a:defRPr>
      </a:lvl2pPr>
      <a:lvl3pPr marL="0" marR="0" indent="0" algn="ctr" defTabSz="914400"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Arial"/>
        </a:defRPr>
      </a:lvl3pPr>
      <a:lvl4pPr marL="0" marR="0" indent="0" algn="ctr" defTabSz="914400"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Arial"/>
        </a:defRPr>
      </a:lvl4pPr>
      <a:lvl5pPr marL="0" marR="0" indent="0" algn="ctr" defTabSz="914400"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Arial"/>
        </a:defRPr>
      </a:lvl5pPr>
      <a:lvl6pPr marL="0" marR="0" indent="0" algn="ctr" defTabSz="914400"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Arial"/>
        </a:defRPr>
      </a:lvl6pPr>
      <a:lvl7pPr marL="0" marR="0" indent="0" algn="ctr" defTabSz="914400"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Arial"/>
        </a:defRPr>
      </a:lvl7pPr>
      <a:lvl8pPr marL="0" marR="0" indent="0" algn="ctr" defTabSz="914400"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Arial"/>
        </a:defRPr>
      </a:lvl8pPr>
      <a:lvl9pPr marL="0" marR="0" indent="0" algn="ctr" defTabSz="914400"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s02web.zoom.us/rec/share/oHUkJhS7ih7nd2YCL-QEPe1xFnzGD7cFe5GFSdlIDps71j0C1tPI1MxgMycof8g_.mxCow7oQ5lC6BPmH" TargetMode="External"/><Relationship Id="rId2" Type="http://schemas.openxmlformats.org/officeDocument/2006/relationships/hyperlink" Target="https://www.nhsinform.scot/care-support-and-rights/palliative-care/planning-for-the-future/decisions-about-cp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palliativecareggc.org.uk/wp-content/uploads/2020/05/Covid-19-S247-PART-A-GP-protocol-PC-in-care-homes-V2.0.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palliativecareggc.org.uk/wp-content/uploads/2020/05/Covid-19-S247-PART-A-GP-protocol-PC-in-care-homes-V2.0.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palliativecareguidelines.scot.nhs.u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palliativecareggc.org.uk/?page_id=560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ellbeinghub.scot/" TargetMode="External"/><Relationship Id="rId2" Type="http://schemas.openxmlformats.org/officeDocument/2006/relationships/hyperlink" Target="https://www.practitionerhealth.nhs.uk/media/content/files/WSS%20Leaflet_onlin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pple.com" TargetMode="External"/><Relationship Id="rId2" Type="http://schemas.openxmlformats.org/officeDocument/2006/relationships/hyperlink" Target="https://www.rcgp.org.uk/clinical-and-research/resources/bright-ideas/anticipatory-care-planning-in-three-questions.aspx" TargetMode="External"/><Relationship Id="rId1" Type="http://schemas.openxmlformats.org/officeDocument/2006/relationships/slideLayout" Target="../slideLayouts/slideLayout2.xml"/><Relationship Id="rId4" Type="http://schemas.openxmlformats.org/officeDocument/2006/relationships/hyperlink" Target="https://1drv.ms/v/s!Ap_YwKI6VZFAgXIVVMZCdRSMEOPO?e=bmvbpw"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Festive Nursing Home Cover LES"/>
          <p:cNvSpPr txBox="1">
            <a:spLocks noGrp="1"/>
          </p:cNvSpPr>
          <p:nvPr>
            <p:ph type="ctrTitle"/>
          </p:nvPr>
        </p:nvSpPr>
        <p:spPr>
          <a:prstGeom prst="rect">
            <a:avLst/>
          </a:prstGeom>
        </p:spPr>
        <p:txBody>
          <a:bodyPr/>
          <a:lstStyle/>
          <a:p>
            <a:r>
              <a:rPr dirty="0">
                <a:latin typeface="Helvetica"/>
              </a:rPr>
              <a:t>Care Home Pack</a:t>
            </a:r>
            <a:endParaRPr lang="en-US" dirty="0">
              <a:latin typeface="Helvetica"/>
            </a:endParaRPr>
          </a:p>
          <a:p>
            <a:r>
              <a:rPr dirty="0">
                <a:latin typeface="Helvetica"/>
              </a:rPr>
              <a:t>Updated for Winter 21/22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DNACPR"/>
          <p:cNvSpPr txBox="1">
            <a:spLocks noGrp="1"/>
          </p:cNvSpPr>
          <p:nvPr>
            <p:ph type="title"/>
          </p:nvPr>
        </p:nvSpPr>
        <p:spPr>
          <a:prstGeom prst="rect">
            <a:avLst/>
          </a:prstGeom>
        </p:spPr>
        <p:txBody>
          <a:bodyPr/>
          <a:lstStyle/>
          <a:p>
            <a:r>
              <a:rPr sz="2800" dirty="0">
                <a:latin typeface="Helvetica"/>
              </a:rPr>
              <a:t>DNACPR</a:t>
            </a:r>
            <a:r>
              <a:rPr lang="en-US" dirty="0"/>
              <a:t> </a:t>
            </a:r>
            <a:endParaRPr/>
          </a:p>
        </p:txBody>
      </p:sp>
      <p:sp>
        <p:nvSpPr>
          <p:cNvPr id="143" name="Resources…"/>
          <p:cNvSpPr txBox="1">
            <a:spLocks noGrp="1"/>
          </p:cNvSpPr>
          <p:nvPr>
            <p:ph type="body" idx="1"/>
          </p:nvPr>
        </p:nvSpPr>
        <p:spPr>
          <a:prstGeom prst="rect">
            <a:avLst/>
          </a:prstGeom>
        </p:spPr>
        <p:txBody>
          <a:bodyPr lIns="45718" tIns="45718" rIns="45718" bIns="45718" anchor="t">
            <a:normAutofit/>
          </a:bodyPr>
          <a:lstStyle/>
          <a:p>
            <a:pPr marL="0" indent="0" defTabSz="795527">
              <a:spcBef>
                <a:spcPts val="600"/>
              </a:spcBef>
              <a:buSzTx/>
              <a:buNone/>
              <a:defRPr sz="2262" b="1" u="sng">
                <a:latin typeface="+mj-lt"/>
                <a:ea typeface="+mj-ea"/>
                <a:cs typeface="+mj-cs"/>
                <a:sym typeface="Helvetica"/>
              </a:defRPr>
            </a:pPr>
            <a:r>
              <a:rPr sz="2000"/>
              <a:t>Resources</a:t>
            </a:r>
            <a:endParaRPr lang="en-US" sz="2000"/>
          </a:p>
          <a:p>
            <a:pPr marL="695960" lvl="1" indent="-297815" defTabSz="795527">
              <a:spcBef>
                <a:spcPts val="600"/>
              </a:spcBef>
              <a:buChar char="•"/>
              <a:defRPr sz="2262">
                <a:latin typeface="+mj-lt"/>
                <a:ea typeface="+mj-ea"/>
                <a:cs typeface="+mj-cs"/>
                <a:sym typeface="Helvetica"/>
              </a:defRPr>
            </a:pPr>
            <a:r>
              <a:rPr sz="2000"/>
              <a:t>Information for families</a:t>
            </a:r>
            <a:r>
              <a:rPr lang="en-US" sz="2000" dirty="0"/>
              <a:t> </a:t>
            </a:r>
            <a:endParaRPr sz="2000" dirty="0"/>
          </a:p>
          <a:p>
            <a:pPr marL="1093470" lvl="2" indent="-297815" defTabSz="795527">
              <a:spcBef>
                <a:spcPts val="600"/>
              </a:spcBef>
              <a:defRPr sz="2262">
                <a:latin typeface="+mj-lt"/>
                <a:ea typeface="+mj-ea"/>
                <a:cs typeface="+mj-cs"/>
                <a:sym typeface="Helvetica"/>
              </a:defRPr>
            </a:pPr>
            <a:r>
              <a:rPr sz="2000" u="sng" dirty="0">
                <a:solidFill>
                  <a:srgbClr val="0000FF"/>
                </a:solidFill>
                <a:uFill>
                  <a:solidFill>
                    <a:srgbClr val="0000FF"/>
                  </a:solidFill>
                </a:uFill>
                <a:hlinkClick r:id="rId2"/>
              </a:rPr>
              <a:t>https://www.nhsinform.scot/care-support-and-rights/palliative-care/planning-for-the-future/decisions-about-cpr</a:t>
            </a:r>
            <a:endParaRPr sz="2000" u="sng" dirty="0">
              <a:solidFill>
                <a:srgbClr val="0000FF"/>
              </a:solidFill>
              <a:uFill>
                <a:solidFill>
                  <a:srgbClr val="0000FF"/>
                </a:solidFill>
              </a:uFill>
            </a:endParaRPr>
          </a:p>
          <a:p>
            <a:pPr marL="695960" lvl="1" indent="-297815" defTabSz="795527">
              <a:spcBef>
                <a:spcPts val="600"/>
              </a:spcBef>
              <a:buChar char="•"/>
              <a:defRPr sz="2262">
                <a:latin typeface="+mj-lt"/>
                <a:ea typeface="+mj-ea"/>
                <a:cs typeface="+mj-cs"/>
                <a:sym typeface="Helvetica"/>
              </a:defRPr>
            </a:pPr>
            <a:r>
              <a:rPr sz="2000"/>
              <a:t>Webinar (2nd half of this recording)</a:t>
            </a:r>
            <a:endParaRPr sz="2000" dirty="0"/>
          </a:p>
          <a:p>
            <a:pPr marL="1093470" lvl="2" indent="-297815" defTabSz="795527">
              <a:spcBef>
                <a:spcPts val="600"/>
              </a:spcBef>
              <a:defRPr sz="2262">
                <a:latin typeface="+mj-lt"/>
                <a:ea typeface="+mj-ea"/>
                <a:cs typeface="+mj-cs"/>
                <a:sym typeface="Helvetica"/>
              </a:defRPr>
            </a:pPr>
            <a:r>
              <a:rPr sz="2000" u="sng" dirty="0">
                <a:solidFill>
                  <a:srgbClr val="0000FF"/>
                </a:solidFill>
                <a:uFill>
                  <a:solidFill>
                    <a:srgbClr val="0000FF"/>
                  </a:solidFill>
                </a:uFill>
                <a:hlinkClick r:id="rId3"/>
              </a:rPr>
              <a:t>https://us02web.zoom.us/rec/share/oHUkJhS7ih7nd2YCL-QEPe1xFnzGD7cFe5GFSdlIDps71j0C1tPI1MxgMycof8g_.mxCow7oQ5lC6BPmH</a:t>
            </a:r>
            <a:r>
              <a:rPr lang="en-US" sz="2000" dirty="0"/>
              <a:t> </a:t>
            </a:r>
            <a:endParaRPr sz="2000" dirty="0"/>
          </a:p>
          <a:p>
            <a:pPr marL="1490980" lvl="3" indent="-297815" defTabSz="795527">
              <a:spcBef>
                <a:spcPts val="600"/>
              </a:spcBef>
              <a:buChar char="•"/>
              <a:defRPr sz="2262">
                <a:latin typeface="+mj-lt"/>
                <a:ea typeface="+mj-ea"/>
                <a:cs typeface="+mj-cs"/>
                <a:sym typeface="Helvetica"/>
              </a:defRPr>
            </a:pPr>
            <a:r>
              <a:rPr sz="2000"/>
              <a:t>Passcode g!OCdZB1</a:t>
            </a:r>
            <a:endParaRPr sz="2000"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Just in case medication…"/>
          <p:cNvSpPr txBox="1">
            <a:spLocks noGrp="1"/>
          </p:cNvSpPr>
          <p:nvPr>
            <p:ph type="title"/>
          </p:nvPr>
        </p:nvSpPr>
        <p:spPr>
          <a:prstGeom prst="rect">
            <a:avLst/>
          </a:prstGeom>
        </p:spPr>
        <p:txBody>
          <a:bodyPr lIns="45718" tIns="45718" rIns="45718" bIns="45718" anchor="ctr">
            <a:noAutofit/>
          </a:bodyPr>
          <a:lstStyle/>
          <a:p>
            <a:pPr defTabSz="585215">
              <a:defRPr sz="2688"/>
            </a:pPr>
            <a:r>
              <a:rPr sz="2800">
                <a:latin typeface="Helvetica"/>
              </a:rPr>
              <a:t>Just in case medication</a:t>
            </a:r>
            <a:r>
              <a:rPr lang="en-US" sz="2800" dirty="0">
                <a:latin typeface="Helvetica"/>
              </a:rPr>
              <a:t> </a:t>
            </a:r>
            <a:endParaRPr lang="en-US" sz="2800">
              <a:latin typeface="Helvetica"/>
            </a:endParaRPr>
          </a:p>
          <a:p>
            <a:pPr defTabSz="585215">
              <a:defRPr sz="2688"/>
            </a:pPr>
            <a:r>
              <a:rPr sz="2800">
                <a:latin typeface="Helvetica"/>
              </a:rPr>
              <a:t>STOCK</a:t>
            </a:r>
            <a:r>
              <a:rPr lang="en-US" sz="2800" dirty="0">
                <a:latin typeface="Helvetica"/>
              </a:rPr>
              <a:t> </a:t>
            </a:r>
            <a:endParaRPr sz="2800" dirty="0">
              <a:latin typeface="Helvetica"/>
            </a:endParaRPr>
          </a:p>
        </p:txBody>
      </p:sp>
      <p:sp>
        <p:nvSpPr>
          <p:cNvPr id="146" name="This document has the list of what should be in the care homes/residential care homes…"/>
          <p:cNvSpPr txBox="1">
            <a:spLocks noGrp="1"/>
          </p:cNvSpPr>
          <p:nvPr>
            <p:ph type="body" idx="1"/>
          </p:nvPr>
        </p:nvSpPr>
        <p:spPr>
          <a:prstGeom prst="rect">
            <a:avLst/>
          </a:prstGeom>
        </p:spPr>
        <p:txBody>
          <a:bodyPr lIns="45718" tIns="45718" rIns="45718" bIns="45718" anchor="t">
            <a:normAutofit/>
          </a:bodyPr>
          <a:lstStyle/>
          <a:p>
            <a:pPr defTabSz="896111">
              <a:spcBef>
                <a:spcPts val="600"/>
              </a:spcBef>
              <a:buFont typeface="Arial"/>
              <a:buChar char="•"/>
              <a:defRPr sz="2548">
                <a:latin typeface="+mj-lt"/>
                <a:ea typeface="+mj-ea"/>
                <a:cs typeface="+mj-cs"/>
                <a:sym typeface="Helvetica"/>
              </a:defRPr>
            </a:pPr>
            <a:r>
              <a:rPr sz="2000"/>
              <a:t>This document has the list of what should be in the care homes/residential care homes</a:t>
            </a:r>
            <a:endParaRPr lang="en-US" sz="2000" dirty="0"/>
          </a:p>
          <a:p>
            <a:pPr marL="783590" lvl="1" indent="-335915" defTabSz="896111">
              <a:spcBef>
                <a:spcPts val="600"/>
              </a:spcBef>
              <a:buChar char="•"/>
              <a:defRPr sz="2548">
                <a:latin typeface="+mj-lt"/>
                <a:ea typeface="+mj-ea"/>
                <a:cs typeface="+mj-cs"/>
                <a:sym typeface="Helvetica"/>
              </a:defRPr>
            </a:pPr>
            <a:r>
              <a:rPr sz="2000" u="sng" dirty="0">
                <a:solidFill>
                  <a:srgbClr val="0000FF"/>
                </a:solidFill>
                <a:uFill>
                  <a:solidFill>
                    <a:srgbClr val="0000FF"/>
                  </a:solidFill>
                </a:uFill>
                <a:hlinkClick r:id="rId2"/>
              </a:rPr>
              <a:t>https://www.palliativecareggc.org.uk/wp-content/uploads/2020/05/Covid-19-S247-PART-A-GP-protocol-PC-in-care-homes-V2.0.pdf</a:t>
            </a:r>
            <a:r>
              <a:rPr lang="en-US" sz="2000" dirty="0"/>
              <a:t> </a:t>
            </a:r>
            <a:endParaRPr sz="2000" dirty="0"/>
          </a:p>
          <a:p>
            <a:pPr marL="335915" indent="-335915" defTabSz="896111">
              <a:spcBef>
                <a:spcPts val="600"/>
              </a:spcBef>
              <a:defRPr sz="2548">
                <a:latin typeface="+mj-lt"/>
                <a:ea typeface="+mj-ea"/>
                <a:cs typeface="+mj-cs"/>
                <a:sym typeface="Helvetica"/>
              </a:defRPr>
            </a:pPr>
            <a:r>
              <a:rPr sz="2000"/>
              <a:t>Ask the care home to check stock and you can request those needed on stock order forms</a:t>
            </a:r>
          </a:p>
          <a:p>
            <a:pPr marL="335915" indent="-335915" defTabSz="896111">
              <a:spcBef>
                <a:spcPts val="600"/>
              </a:spcBef>
              <a:defRPr sz="2548">
                <a:latin typeface="+mj-lt"/>
                <a:ea typeface="+mj-ea"/>
                <a:cs typeface="+mj-cs"/>
                <a:sym typeface="Helvetica"/>
              </a:defRPr>
            </a:pPr>
            <a:r>
              <a:rPr sz="2000"/>
              <a:t>Prescribing support pharmacist </a:t>
            </a:r>
            <a:r>
              <a:rPr lang="en-US" sz="2000"/>
              <a:t>may be able to support </a:t>
            </a:r>
            <a:r>
              <a:rPr sz="2000"/>
              <a:t>with this</a:t>
            </a:r>
            <a:r>
              <a:rPr lang="en-US" sz="2000"/>
              <a:t> if they are a prescriber</a:t>
            </a:r>
            <a:endParaRPr sz="200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itle 1"/>
          <p:cNvSpPr txBox="1">
            <a:spLocks noGrp="1"/>
          </p:cNvSpPr>
          <p:nvPr>
            <p:ph type="title"/>
          </p:nvPr>
        </p:nvSpPr>
        <p:spPr>
          <a:xfrm>
            <a:off x="685800" y="609600"/>
            <a:ext cx="7772400" cy="874713"/>
          </a:xfrm>
          <a:prstGeom prst="rect">
            <a:avLst/>
          </a:prstGeom>
        </p:spPr>
        <p:txBody>
          <a:bodyPr/>
          <a:lstStyle/>
          <a:p>
            <a:r>
              <a:rPr sz="2800">
                <a:latin typeface="Helvetica"/>
              </a:rPr>
              <a:t>Just in case medication</a:t>
            </a:r>
            <a:r>
              <a:rPr lang="en-US"/>
              <a:t>  </a:t>
            </a:r>
            <a:endParaRPr/>
          </a:p>
        </p:txBody>
      </p:sp>
      <p:sp>
        <p:nvSpPr>
          <p:cNvPr id="149" name="Text Placeholder 2"/>
          <p:cNvSpPr txBox="1">
            <a:spLocks noGrp="1"/>
          </p:cNvSpPr>
          <p:nvPr>
            <p:ph type="body" idx="1"/>
          </p:nvPr>
        </p:nvSpPr>
        <p:spPr>
          <a:prstGeom prst="rect">
            <a:avLst/>
          </a:prstGeom>
        </p:spPr>
        <p:txBody>
          <a:bodyPr lIns="45718" tIns="45718" rIns="45718" bIns="45718" anchor="t">
            <a:normAutofit/>
          </a:bodyPr>
          <a:lstStyle/>
          <a:p>
            <a:pPr marL="295910" lvl="1" indent="-270510">
              <a:lnSpc>
                <a:spcPct val="90000"/>
              </a:lnSpc>
              <a:buChar char="•"/>
              <a:defRPr sz="2600">
                <a:latin typeface="+mj-lt"/>
                <a:ea typeface="+mj-ea"/>
                <a:cs typeface="+mj-cs"/>
                <a:sym typeface="Helvetica"/>
              </a:defRPr>
            </a:pPr>
            <a:r>
              <a:rPr sz="2000"/>
              <a:t>Reminder of protocol</a:t>
            </a:r>
            <a:endParaRPr lang="en-US" sz="2000" dirty="0"/>
          </a:p>
          <a:p>
            <a:pPr marL="1032510" lvl="2" indent="-270510">
              <a:lnSpc>
                <a:spcPct val="90000"/>
              </a:lnSpc>
              <a:defRPr sz="2600">
                <a:latin typeface="+mj-lt"/>
                <a:ea typeface="+mj-ea"/>
                <a:cs typeface="+mj-cs"/>
                <a:sym typeface="Helvetica"/>
              </a:defRPr>
            </a:pPr>
            <a:r>
              <a:rPr sz="2000"/>
              <a:t>Residential care homes – Level 1 medications</a:t>
            </a:r>
            <a:r>
              <a:rPr lang="en-US" sz="2000" dirty="0"/>
              <a:t> </a:t>
            </a:r>
            <a:endParaRPr sz="2000" dirty="0"/>
          </a:p>
          <a:p>
            <a:pPr marL="1032510" lvl="2" indent="-270510">
              <a:lnSpc>
                <a:spcPct val="90000"/>
              </a:lnSpc>
              <a:defRPr sz="2600">
                <a:latin typeface="+mj-lt"/>
                <a:ea typeface="+mj-ea"/>
                <a:cs typeface="+mj-cs"/>
                <a:sym typeface="Helvetica"/>
              </a:defRPr>
            </a:pPr>
            <a:r>
              <a:rPr sz="2000"/>
              <a:t>Nursing care homes – Level 1 and Level 2 medications</a:t>
            </a:r>
            <a:r>
              <a:rPr lang="en-US" sz="2000" dirty="0"/>
              <a:t> </a:t>
            </a:r>
            <a:endParaRPr sz="2000" dirty="0"/>
          </a:p>
          <a:p>
            <a:pPr>
              <a:lnSpc>
                <a:spcPct val="90000"/>
              </a:lnSpc>
              <a:defRPr sz="2600">
                <a:latin typeface="+mj-lt"/>
                <a:ea typeface="+mj-ea"/>
                <a:cs typeface="+mj-cs"/>
                <a:sym typeface="Helvetica"/>
              </a:defRPr>
            </a:pPr>
            <a:r>
              <a:rPr sz="2000"/>
              <a:t>Level 1 – Paracetamol/Codeine Linctus/</a:t>
            </a:r>
            <a:r>
              <a:rPr sz="2000" err="1"/>
              <a:t>Buccastem</a:t>
            </a:r>
            <a:r>
              <a:rPr sz="2000"/>
              <a:t>/</a:t>
            </a:r>
            <a:r>
              <a:rPr sz="2000" err="1"/>
              <a:t>Kwells</a:t>
            </a:r>
            <a:r>
              <a:rPr sz="2000"/>
              <a:t>/</a:t>
            </a:r>
            <a:r>
              <a:rPr sz="2000" err="1"/>
              <a:t>Scopoderm</a:t>
            </a:r>
            <a:r>
              <a:rPr sz="2000"/>
              <a:t>/</a:t>
            </a:r>
            <a:r>
              <a:rPr sz="2000" err="1"/>
              <a:t>Biotene</a:t>
            </a:r>
            <a:endParaRPr sz="2000"/>
          </a:p>
          <a:p>
            <a:pPr>
              <a:lnSpc>
                <a:spcPct val="90000"/>
              </a:lnSpc>
              <a:defRPr sz="2600">
                <a:latin typeface="+mj-lt"/>
                <a:ea typeface="+mj-ea"/>
                <a:cs typeface="+mj-cs"/>
                <a:sym typeface="Helvetica"/>
              </a:defRPr>
            </a:pPr>
            <a:r>
              <a:rPr sz="2000"/>
              <a:t>Level 2 - Levomepromazine/Haloperidol/ Hyoscine </a:t>
            </a:r>
            <a:r>
              <a:rPr sz="2000" err="1"/>
              <a:t>Butylbromide</a:t>
            </a:r>
            <a:r>
              <a:rPr sz="2000"/>
              <a:t>/Doxycycline/Amoxicillin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Just in case medication…"/>
          <p:cNvSpPr txBox="1">
            <a:spLocks noGrp="1"/>
          </p:cNvSpPr>
          <p:nvPr>
            <p:ph type="title"/>
          </p:nvPr>
        </p:nvSpPr>
        <p:spPr>
          <a:prstGeom prst="rect">
            <a:avLst/>
          </a:prstGeom>
        </p:spPr>
        <p:txBody>
          <a:bodyPr lIns="45718" tIns="45718" rIns="45718" bIns="45718" anchor="ctr">
            <a:noAutofit/>
          </a:bodyPr>
          <a:lstStyle/>
          <a:p>
            <a:pPr defTabSz="585215">
              <a:defRPr sz="2688"/>
            </a:pPr>
            <a:r>
              <a:rPr sz="2800" dirty="0">
                <a:latin typeface="Helvetica"/>
              </a:rPr>
              <a:t>Just in case medication</a:t>
            </a:r>
            <a:endParaRPr lang="en-US" sz="2800" dirty="0">
              <a:latin typeface="Helvetica"/>
            </a:endParaRPr>
          </a:p>
          <a:p>
            <a:pPr defTabSz="585215">
              <a:defRPr sz="2688"/>
            </a:pPr>
            <a:r>
              <a:rPr sz="2800" dirty="0">
                <a:latin typeface="Helvetica"/>
              </a:rPr>
              <a:t>PREAUTHORISATION FORMS</a:t>
            </a:r>
            <a:r>
              <a:rPr lang="en-US" sz="2800" dirty="0">
                <a:latin typeface="Helvetica"/>
              </a:rPr>
              <a:t> </a:t>
            </a:r>
            <a:endParaRPr sz="2800" dirty="0">
              <a:latin typeface="Helvetica"/>
            </a:endParaRPr>
          </a:p>
        </p:txBody>
      </p:sp>
      <p:sp>
        <p:nvSpPr>
          <p:cNvPr id="152" name="You will need to sign a pre-authorisation form for all your patients in a care home to allow these medications to then be given…"/>
          <p:cNvSpPr txBox="1">
            <a:spLocks noGrp="1"/>
          </p:cNvSpPr>
          <p:nvPr>
            <p:ph type="body" idx="1"/>
          </p:nvPr>
        </p:nvSpPr>
        <p:spPr>
          <a:prstGeom prst="rect">
            <a:avLst/>
          </a:prstGeom>
        </p:spPr>
        <p:txBody>
          <a:bodyPr lIns="45718" tIns="45718" rIns="45718" bIns="45718" anchor="t">
            <a:normAutofit/>
          </a:bodyPr>
          <a:lstStyle/>
          <a:p>
            <a:pPr marL="277495" indent="-277495" defTabSz="740663">
              <a:spcBef>
                <a:spcPts val="500"/>
              </a:spcBef>
              <a:defRPr sz="2592">
                <a:latin typeface="+mj-lt"/>
                <a:ea typeface="+mj-ea"/>
                <a:cs typeface="+mj-cs"/>
                <a:sym typeface="Helvetica"/>
              </a:defRPr>
            </a:pPr>
            <a:r>
              <a:rPr sz="2000"/>
              <a:t>You will need to sign a pre-</a:t>
            </a:r>
            <a:r>
              <a:rPr sz="2000" err="1"/>
              <a:t>authorisation</a:t>
            </a:r>
            <a:r>
              <a:rPr sz="2000"/>
              <a:t> form for all your patients in a care home to allow these medications to then be given</a:t>
            </a:r>
            <a:endParaRPr lang="en-US" sz="2000"/>
          </a:p>
          <a:p>
            <a:pPr marL="277495" indent="-277495" defTabSz="740663">
              <a:spcBef>
                <a:spcPts val="500"/>
              </a:spcBef>
              <a:defRPr sz="2592">
                <a:latin typeface="+mj-lt"/>
                <a:ea typeface="+mj-ea"/>
                <a:cs typeface="+mj-cs"/>
                <a:sym typeface="Helvetica"/>
              </a:defRPr>
            </a:pPr>
            <a:r>
              <a:rPr sz="2000"/>
              <a:t>Consider when last updated and do form for any new patients in care home since May 2020</a:t>
            </a:r>
          </a:p>
          <a:p>
            <a:pPr marL="277495" indent="-277495" defTabSz="740663">
              <a:spcBef>
                <a:spcPts val="500"/>
              </a:spcBef>
              <a:defRPr sz="2592">
                <a:latin typeface="+mj-lt"/>
                <a:ea typeface="+mj-ea"/>
                <a:cs typeface="+mj-cs"/>
                <a:sym typeface="Helvetica"/>
              </a:defRPr>
            </a:pPr>
            <a:r>
              <a:rPr sz="2000"/>
              <a:t>Prescribing support pharmacist </a:t>
            </a:r>
            <a:r>
              <a:rPr lang="en-US" sz="2000"/>
              <a:t>may be able to </a:t>
            </a:r>
            <a:r>
              <a:rPr sz="2000"/>
              <a:t>help</a:t>
            </a:r>
          </a:p>
          <a:p>
            <a:pPr marL="277495" indent="-277495" defTabSz="740663">
              <a:spcBef>
                <a:spcPts val="500"/>
              </a:spcBef>
              <a:defRPr sz="2592">
                <a:latin typeface="+mj-lt"/>
                <a:ea typeface="+mj-ea"/>
                <a:cs typeface="+mj-cs"/>
                <a:sym typeface="Helvetica"/>
              </a:defRPr>
            </a:pPr>
            <a:r>
              <a:rPr sz="2000"/>
              <a:t>Forms here</a:t>
            </a:r>
          </a:p>
          <a:p>
            <a:pPr marL="647700" lvl="1" indent="-277495" defTabSz="740663">
              <a:spcBef>
                <a:spcPts val="500"/>
              </a:spcBef>
              <a:buChar char="•"/>
              <a:defRPr sz="2592"/>
            </a:pPr>
            <a:r>
              <a:rPr sz="2000" u="sng" dirty="0">
                <a:solidFill>
                  <a:srgbClr val="0000FF"/>
                </a:solidFill>
                <a:uFill>
                  <a:solidFill>
                    <a:srgbClr val="0000FF"/>
                  </a:solidFill>
                </a:uFill>
                <a:hlinkClick r:id="rId2"/>
              </a:rPr>
              <a:t>https://www.palliativecareggc.org.uk/wp-content/uploads/2020/05/Covid-19-S247-PART-A-GP-protocol-PC-in-care-homes-V2.0.pdf</a:t>
            </a:r>
            <a:r>
              <a:rPr lang="en-GB" sz="2000" dirty="0"/>
              <a:t> </a:t>
            </a:r>
            <a:endParaRPr sz="2000"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Title 1"/>
          <p:cNvSpPr txBox="1">
            <a:spLocks noGrp="1"/>
          </p:cNvSpPr>
          <p:nvPr>
            <p:ph type="title"/>
          </p:nvPr>
        </p:nvSpPr>
        <p:spPr>
          <a:xfrm>
            <a:off x="685800" y="609600"/>
            <a:ext cx="7772400" cy="874713"/>
          </a:xfrm>
          <a:prstGeom prst="rect">
            <a:avLst/>
          </a:prstGeom>
        </p:spPr>
        <p:txBody>
          <a:bodyPr/>
          <a:lstStyle/>
          <a:p>
            <a:r>
              <a:rPr lang="en-GB" sz="2800">
                <a:latin typeface="Helvetica"/>
              </a:rPr>
              <a:t>Repurposing of medication</a:t>
            </a:r>
            <a:r>
              <a:rPr lang="en-US">
                <a:latin typeface="Helvetica"/>
              </a:rPr>
              <a:t> </a:t>
            </a:r>
          </a:p>
        </p:txBody>
      </p:sp>
      <p:sp>
        <p:nvSpPr>
          <p:cNvPr id="155" name="Text Placeholder 2"/>
          <p:cNvSpPr txBox="1">
            <a:spLocks noGrp="1"/>
          </p:cNvSpPr>
          <p:nvPr>
            <p:ph type="body" idx="1"/>
          </p:nvPr>
        </p:nvSpPr>
        <p:spPr>
          <a:prstGeom prst="rect">
            <a:avLst/>
          </a:prstGeom>
        </p:spPr>
        <p:txBody>
          <a:bodyPr lIns="45718" tIns="45718" rIns="45718" bIns="45718" anchor="t">
            <a:normAutofit/>
          </a:bodyPr>
          <a:lstStyle/>
          <a:p>
            <a:pPr marL="342265" indent="-342265">
              <a:lnSpc>
                <a:spcPct val="90000"/>
              </a:lnSpc>
              <a:defRPr sz="2600">
                <a:latin typeface="+mj-lt"/>
                <a:ea typeface="+mj-ea"/>
                <a:cs typeface="+mj-cs"/>
                <a:sym typeface="Helvetica"/>
              </a:defRPr>
            </a:pPr>
            <a:r>
              <a:rPr sz="2000"/>
              <a:t>See next slide for summary of the GGC policy</a:t>
            </a:r>
            <a:endParaRPr lang="en-US" sz="2000"/>
          </a:p>
          <a:p>
            <a:pPr marL="342265" indent="-342265">
              <a:lnSpc>
                <a:spcPct val="90000"/>
              </a:lnSpc>
              <a:defRPr sz="2600">
                <a:latin typeface="+mj-lt"/>
                <a:ea typeface="+mj-ea"/>
                <a:cs typeface="+mj-cs"/>
                <a:sym typeface="Helvetica"/>
              </a:defRPr>
            </a:pPr>
            <a:r>
              <a:rPr sz="2000"/>
              <a:t>Allowing the medicines from one resident (the donor) to be administered to another resident (the recipient) to allow immediate treatment where access to medication is not possible via normal routes. Controlled Drugs (CDs) can be repurposed.</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itle"/>
          <p:cNvSpPr txBox="1">
            <a:spLocks noGrp="1"/>
          </p:cNvSpPr>
          <p:nvPr>
            <p:ph type="title"/>
          </p:nvPr>
        </p:nvSpPr>
        <p:spPr>
          <a:xfrm>
            <a:off x="685800" y="609600"/>
            <a:ext cx="7772400" cy="874713"/>
          </a:xfrm>
          <a:prstGeom prst="rect">
            <a:avLst/>
          </a:prstGeom>
        </p:spPr>
        <p:txBody>
          <a:bodyPr/>
          <a:lstStyle/>
          <a:p>
            <a:endParaRPr/>
          </a:p>
        </p:txBody>
      </p:sp>
      <p:sp>
        <p:nvSpPr>
          <p:cNvPr id="158" name="Body"/>
          <p:cNvSpPr txBox="1">
            <a:spLocks noGrp="1"/>
          </p:cNvSpPr>
          <p:nvPr>
            <p:ph type="body" idx="1"/>
          </p:nvPr>
        </p:nvSpPr>
        <p:spPr>
          <a:prstGeom prst="rect">
            <a:avLst/>
          </a:prstGeom>
        </p:spPr>
        <p:txBody>
          <a:bodyPr/>
          <a:lstStyle/>
          <a:p>
            <a:endParaRPr/>
          </a:p>
        </p:txBody>
      </p:sp>
      <p:pic>
        <p:nvPicPr>
          <p:cNvPr id="159" name="Image" descr="Image"/>
          <p:cNvPicPr>
            <a:picLocks noChangeAspect="1"/>
          </p:cNvPicPr>
          <p:nvPr/>
        </p:nvPicPr>
        <p:blipFill>
          <a:blip r:embed="rId2"/>
          <a:stretch>
            <a:fillRect/>
          </a:stretch>
        </p:blipFill>
        <p:spPr>
          <a:xfrm>
            <a:off x="0" y="0"/>
            <a:ext cx="9144000" cy="6858000"/>
          </a:xfrm>
          <a:prstGeom prst="rect">
            <a:avLst/>
          </a:prstGeom>
          <a:ln w="12700">
            <a:miter lim="400000"/>
          </a:ln>
        </p:spPr>
      </p:pic>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685800" y="609600"/>
            <a:ext cx="7772400" cy="874713"/>
          </a:xfrm>
          <a:prstGeom prst="rect">
            <a:avLst/>
          </a:prstGeom>
        </p:spPr>
        <p:txBody>
          <a:bodyPr/>
          <a:lstStyle/>
          <a:p>
            <a:r>
              <a:rPr sz="2800">
                <a:latin typeface="+mj-lt"/>
                <a:ea typeface="+mj-ea"/>
                <a:cs typeface="+mj-cs"/>
                <a:sym typeface="Helvetica"/>
              </a:rPr>
              <a:t>Palliative care guidelines</a:t>
            </a:r>
            <a:r>
              <a:rPr lang="en-US"/>
              <a:t> </a:t>
            </a:r>
            <a:endParaRPr/>
          </a:p>
        </p:txBody>
      </p:sp>
      <p:sp>
        <p:nvSpPr>
          <p:cNvPr id="162" name="Text Placeholder 2"/>
          <p:cNvSpPr txBox="1">
            <a:spLocks noGrp="1"/>
          </p:cNvSpPr>
          <p:nvPr>
            <p:ph type="body" idx="1"/>
          </p:nvPr>
        </p:nvSpPr>
        <p:spPr>
          <a:prstGeom prst="rect">
            <a:avLst/>
          </a:prstGeom>
        </p:spPr>
        <p:txBody>
          <a:bodyPr lIns="45718" tIns="45718" rIns="45718" bIns="45718" anchor="t">
            <a:normAutofit/>
          </a:bodyPr>
          <a:lstStyle>
            <a:lvl1pPr marL="342899" indent="-342899">
              <a:defRPr sz="2600">
                <a:latin typeface="+mj-lt"/>
                <a:ea typeface="+mj-ea"/>
                <a:cs typeface="+mj-cs"/>
                <a:sym typeface="Helvetica"/>
              </a:defRPr>
            </a:lvl1pPr>
            <a:lvl2pPr marL="783771" indent="-326571">
              <a:defRPr sz="2600" u="sng">
                <a:solidFill>
                  <a:srgbClr val="0000FF"/>
                </a:solidFill>
                <a:uFill>
                  <a:solidFill>
                    <a:srgbClr val="0000FF"/>
                  </a:solidFill>
                </a:uFill>
                <a:latin typeface="+mj-lt"/>
                <a:ea typeface="+mj-ea"/>
                <a:cs typeface="+mj-cs"/>
                <a:sym typeface="Helvetica"/>
                <a:hlinkClick r:id="rId2"/>
              </a:defRPr>
            </a:lvl2pPr>
          </a:lstStyle>
          <a:p>
            <a:pPr marL="342265" indent="-342265"/>
            <a:r>
              <a:rPr sz="2400"/>
              <a:t>Link to up to date palliative care guidelines online</a:t>
            </a:r>
            <a:endParaRPr lang="en-US" sz="2400"/>
          </a:p>
          <a:p>
            <a:pPr marL="783590" lvl="1" indent="-326390"/>
            <a:r>
              <a:rPr sz="2400" dirty="0">
                <a:hlinkClick r:id="rId2"/>
              </a:rPr>
              <a:t>htt</a:t>
            </a:r>
            <a:r>
              <a:rPr dirty="0">
                <a:hlinkClick r:id="rId2"/>
              </a:rPr>
              <a:t>ps://www.palliativecareguidelines.scot.nhs.uk/</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Oxygen Concentrators"/>
          <p:cNvSpPr txBox="1">
            <a:spLocks noGrp="1"/>
          </p:cNvSpPr>
          <p:nvPr>
            <p:ph type="title"/>
          </p:nvPr>
        </p:nvSpPr>
        <p:spPr>
          <a:prstGeom prst="rect">
            <a:avLst/>
          </a:prstGeom>
        </p:spPr>
        <p:txBody>
          <a:bodyPr>
            <a:normAutofit/>
          </a:bodyPr>
          <a:lstStyle/>
          <a:p>
            <a:r>
              <a:rPr sz="2800">
                <a:latin typeface="Helvetica"/>
              </a:rPr>
              <a:t>Oxygen Concentrators</a:t>
            </a:r>
          </a:p>
        </p:txBody>
      </p:sp>
      <p:sp>
        <p:nvSpPr>
          <p:cNvPr id="165" name="Agreement in GGC that care homes can continue to have concentrator…"/>
          <p:cNvSpPr txBox="1">
            <a:spLocks noGrp="1"/>
          </p:cNvSpPr>
          <p:nvPr>
            <p:ph type="body" idx="1"/>
          </p:nvPr>
        </p:nvSpPr>
        <p:spPr>
          <a:prstGeom prst="rect">
            <a:avLst/>
          </a:prstGeom>
        </p:spPr>
        <p:txBody>
          <a:bodyPr lIns="45717" tIns="45717" rIns="45717" bIns="45717" anchor="t">
            <a:noAutofit/>
          </a:bodyPr>
          <a:lstStyle/>
          <a:p>
            <a:pPr marL="328930" indent="-328930" defTabSz="877823">
              <a:spcBef>
                <a:spcPts val="600"/>
              </a:spcBef>
              <a:defRPr sz="2496">
                <a:latin typeface="+mj-lt"/>
                <a:ea typeface="+mj-ea"/>
                <a:cs typeface="+mj-cs"/>
                <a:sym typeface="Helvetica"/>
              </a:defRPr>
            </a:pPr>
            <a:r>
              <a:rPr sz="1600"/>
              <a:t>Agreement in GGC that care homes can continue to have concentrator</a:t>
            </a:r>
            <a:endParaRPr lang="en-US" sz="1600"/>
          </a:p>
          <a:p>
            <a:pPr marL="328930" indent="-328930" defTabSz="877823">
              <a:spcBef>
                <a:spcPts val="600"/>
              </a:spcBef>
              <a:defRPr sz="2496">
                <a:latin typeface="+mj-lt"/>
                <a:ea typeface="+mj-ea"/>
                <a:cs typeface="+mj-cs"/>
                <a:sym typeface="Helvetica"/>
              </a:defRPr>
            </a:pPr>
            <a:r>
              <a:rPr sz="1600"/>
              <a:t>If your care home no longer has one and you think it would be of benefit call community respiratory team</a:t>
            </a:r>
            <a:r>
              <a:rPr lang="en-GB" sz="1600" dirty="0"/>
              <a:t> </a:t>
            </a:r>
            <a:endParaRPr sz="1600"/>
          </a:p>
          <a:p>
            <a:pPr marL="767715" lvl="1" indent="-328930" defTabSz="877823">
              <a:spcBef>
                <a:spcPts val="600"/>
              </a:spcBef>
              <a:buChar char="•"/>
              <a:defRPr sz="2496">
                <a:latin typeface="+mj-lt"/>
                <a:ea typeface="+mj-ea"/>
                <a:cs typeface="+mj-cs"/>
                <a:sym typeface="Helvetica"/>
              </a:defRPr>
            </a:pPr>
            <a:r>
              <a:rPr sz="1600"/>
              <a:t>QEUH/GGH/Vic - 451 6073</a:t>
            </a:r>
          </a:p>
          <a:p>
            <a:pPr marL="767715" lvl="1" indent="-328930" defTabSz="877823">
              <a:spcBef>
                <a:spcPts val="600"/>
              </a:spcBef>
              <a:buChar char="•"/>
              <a:defRPr sz="2496">
                <a:latin typeface="+mj-lt"/>
                <a:ea typeface="+mj-ea"/>
                <a:cs typeface="+mj-cs"/>
                <a:sym typeface="Helvetica"/>
              </a:defRPr>
            </a:pPr>
            <a:r>
              <a:rPr sz="1600"/>
              <a:t>Clyde - 314 7400</a:t>
            </a:r>
          </a:p>
          <a:p>
            <a:pPr marL="767715" lvl="1" indent="-328930" defTabSz="877823">
              <a:spcBef>
                <a:spcPts val="600"/>
              </a:spcBef>
              <a:buChar char="•"/>
              <a:defRPr sz="2496">
                <a:latin typeface="+mj-lt"/>
                <a:ea typeface="+mj-ea"/>
                <a:cs typeface="+mj-cs"/>
                <a:sym typeface="Helvetica"/>
              </a:defRPr>
            </a:pPr>
            <a:r>
              <a:rPr sz="1600"/>
              <a:t>GRI/Stobhill - 211 4402</a:t>
            </a:r>
          </a:p>
          <a:p>
            <a:pPr marL="328930" indent="-328930" defTabSz="877823">
              <a:spcBef>
                <a:spcPts val="600"/>
              </a:spcBef>
              <a:defRPr sz="2496">
                <a:latin typeface="+mj-lt"/>
                <a:ea typeface="+mj-ea"/>
                <a:cs typeface="+mj-cs"/>
                <a:sym typeface="Helvetica"/>
              </a:defRPr>
            </a:pPr>
            <a:r>
              <a:rPr sz="1600"/>
              <a:t>Can consider if saturation’s &lt;92% along with other palliative measures</a:t>
            </a:r>
            <a:r>
              <a:rPr lang="en-GB" sz="1600" dirty="0"/>
              <a:t> </a:t>
            </a:r>
          </a:p>
          <a:p>
            <a:pPr marL="328930" indent="-328930" defTabSz="877823">
              <a:spcBef>
                <a:spcPts val="600"/>
              </a:spcBef>
              <a:defRPr sz="2496">
                <a:latin typeface="+mj-lt"/>
                <a:ea typeface="+mj-ea"/>
                <a:cs typeface="+mj-cs"/>
                <a:sym typeface="Helvetica"/>
              </a:defRPr>
            </a:pPr>
            <a:r>
              <a:rPr lang="en-GB" sz="1600"/>
              <a:t>Not single use but do need cleaning often – care homes have information pack and know to do this</a:t>
            </a:r>
            <a:endParaRPr lang="en-GB" sz="1600" dirty="0"/>
          </a:p>
          <a:p>
            <a:pPr marL="328930" indent="-328930" defTabSz="877823">
              <a:spcBef>
                <a:spcPts val="600"/>
              </a:spcBef>
              <a:defRPr sz="2496">
                <a:latin typeface="+mj-lt"/>
                <a:ea typeface="+mj-ea"/>
                <a:cs typeface="+mj-cs"/>
                <a:sym typeface="Helvetica"/>
              </a:defRPr>
            </a:pPr>
            <a:r>
              <a:rPr lang="en-GB" sz="1600"/>
              <a:t>If patient needs one then next working day call CRT and they can ask Dolby to supply one on named patient basis and replace the standby concentrator. </a:t>
            </a:r>
            <a:endParaRPr lang="en-GB" sz="1600"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itle 1"/>
          <p:cNvSpPr txBox="1">
            <a:spLocks noGrp="1"/>
          </p:cNvSpPr>
          <p:nvPr>
            <p:ph type="title"/>
          </p:nvPr>
        </p:nvSpPr>
        <p:spPr>
          <a:xfrm>
            <a:off x="685800" y="609600"/>
            <a:ext cx="7772400" cy="874713"/>
          </a:xfrm>
          <a:prstGeom prst="rect">
            <a:avLst/>
          </a:prstGeom>
        </p:spPr>
        <p:txBody>
          <a:bodyPr>
            <a:normAutofit/>
          </a:bodyPr>
          <a:lstStyle/>
          <a:p>
            <a:r>
              <a:rPr lang="en-GB" sz="2800">
                <a:latin typeface="Helvetica"/>
              </a:rPr>
              <a:t>Confirmation of death</a:t>
            </a:r>
          </a:p>
        </p:txBody>
      </p:sp>
      <p:sp>
        <p:nvSpPr>
          <p:cNvPr id="168" name="Text Placeholder 2"/>
          <p:cNvSpPr txBox="1">
            <a:spLocks noGrp="1"/>
          </p:cNvSpPr>
          <p:nvPr>
            <p:ph type="body" idx="1"/>
          </p:nvPr>
        </p:nvSpPr>
        <p:spPr>
          <a:prstGeom prst="rect">
            <a:avLst/>
          </a:prstGeom>
        </p:spPr>
        <p:txBody>
          <a:bodyPr lIns="45718" tIns="45718" rIns="45718" bIns="45718" anchor="t">
            <a:normAutofit/>
          </a:bodyPr>
          <a:lstStyle/>
          <a:p>
            <a:pPr>
              <a:lnSpc>
                <a:spcPct val="80000"/>
              </a:lnSpc>
              <a:defRPr sz="2600">
                <a:latin typeface="+mj-lt"/>
                <a:ea typeface="+mj-ea"/>
                <a:cs typeface="+mj-cs"/>
                <a:sym typeface="Helvetica"/>
              </a:defRPr>
            </a:pPr>
            <a:r>
              <a:rPr lang="en-GB" sz="2000"/>
              <a:t>Nursing home nursing staff should all have completed online training on this so VOED forms should no longer be needed – if residential care home, DN’s can do if patient is known to them</a:t>
            </a:r>
          </a:p>
          <a:p>
            <a:pPr>
              <a:lnSpc>
                <a:spcPct val="80000"/>
              </a:lnSpc>
              <a:defRPr sz="2600">
                <a:latin typeface="+mj-lt"/>
                <a:ea typeface="+mj-ea"/>
                <a:cs typeface="+mj-cs"/>
                <a:sym typeface="Helvetica"/>
              </a:defRPr>
            </a:pPr>
            <a:r>
              <a:rPr lang="en-GB" sz="2000"/>
              <a:t>CHLN’s can support with the training if not been completed</a:t>
            </a:r>
          </a:p>
          <a:p>
            <a:pPr>
              <a:lnSpc>
                <a:spcPct val="80000"/>
              </a:lnSpc>
              <a:defRPr sz="2600">
                <a:latin typeface="+mj-lt"/>
                <a:ea typeface="+mj-ea"/>
                <a:cs typeface="+mj-cs"/>
                <a:sym typeface="Helvetica"/>
              </a:defRPr>
            </a:pPr>
            <a:r>
              <a:rPr lang="en-GB" sz="2000"/>
              <a:t>Resources for this and the electronic Confirmation of Death form to be completed can be found here</a:t>
            </a:r>
          </a:p>
          <a:p>
            <a:pPr marL="783590" lvl="1" indent="-326390">
              <a:lnSpc>
                <a:spcPct val="80000"/>
              </a:lnSpc>
              <a:defRPr sz="2600" u="sng">
                <a:solidFill>
                  <a:srgbClr val="0000FF"/>
                </a:solidFill>
                <a:uFill>
                  <a:solidFill>
                    <a:srgbClr val="0000FF"/>
                  </a:solidFill>
                </a:uFill>
                <a:latin typeface="+mj-lt"/>
                <a:ea typeface="+mj-ea"/>
                <a:cs typeface="+mj-cs"/>
                <a:sym typeface="Helvetica"/>
              </a:defRPr>
            </a:pPr>
            <a:r>
              <a:rPr sz="2000" dirty="0">
                <a:hlinkClick r:id="rId2"/>
              </a:rPr>
              <a:t>https://www.palliativecareggc.org.uk/?page_id=5609</a:t>
            </a:r>
            <a:endParaRPr sz="2000"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upport for you!"/>
          <p:cNvSpPr txBox="1">
            <a:spLocks noGrp="1"/>
          </p:cNvSpPr>
          <p:nvPr>
            <p:ph type="title"/>
          </p:nvPr>
        </p:nvSpPr>
        <p:spPr>
          <a:prstGeom prst="rect">
            <a:avLst/>
          </a:prstGeom>
        </p:spPr>
        <p:txBody>
          <a:bodyPr>
            <a:normAutofit/>
          </a:bodyPr>
          <a:lstStyle/>
          <a:p>
            <a:r>
              <a:rPr lang="en-GB" sz="2800">
                <a:latin typeface="Helvetica"/>
              </a:rPr>
              <a:t>Support for you!</a:t>
            </a:r>
          </a:p>
        </p:txBody>
      </p:sp>
      <p:sp>
        <p:nvSpPr>
          <p:cNvPr id="171" name="Reminder to look after yourself, many of us are hanging on by a thread under the current workload and pressure!…"/>
          <p:cNvSpPr txBox="1">
            <a:spLocks noGrp="1"/>
          </p:cNvSpPr>
          <p:nvPr>
            <p:ph type="body" idx="1"/>
          </p:nvPr>
        </p:nvSpPr>
        <p:spPr>
          <a:prstGeom prst="rect">
            <a:avLst/>
          </a:prstGeom>
        </p:spPr>
        <p:txBody>
          <a:bodyPr lIns="45718" tIns="45718" rIns="45718" bIns="45718" anchor="t">
            <a:normAutofit/>
          </a:bodyPr>
          <a:lstStyle/>
          <a:p>
            <a:pPr marL="297815" indent="-297815" defTabSz="795527">
              <a:spcBef>
                <a:spcPts val="600"/>
              </a:spcBef>
              <a:defRPr sz="2262">
                <a:latin typeface="+mj-lt"/>
                <a:ea typeface="+mj-ea"/>
                <a:cs typeface="+mj-cs"/>
                <a:sym typeface="Helvetica"/>
              </a:defRPr>
            </a:pPr>
            <a:r>
              <a:rPr sz="2000" dirty="0"/>
              <a:t>Reminder to look after yourself, many of us are hanging on by a thread under the current workload and pressure!</a:t>
            </a:r>
            <a:endParaRPr lang="en-US" sz="2000" dirty="0"/>
          </a:p>
          <a:p>
            <a:pPr marL="297815" indent="-297815" defTabSz="795527">
              <a:spcBef>
                <a:spcPts val="600"/>
              </a:spcBef>
              <a:defRPr sz="2262">
                <a:latin typeface="+mj-lt"/>
                <a:ea typeface="+mj-ea"/>
                <a:cs typeface="+mj-cs"/>
                <a:sym typeface="Helvetica"/>
              </a:defRPr>
            </a:pPr>
            <a:r>
              <a:rPr sz="2000" dirty="0"/>
              <a:t>If struggling please let someone know and ask for help, speak to your GP or colleagues</a:t>
            </a:r>
          </a:p>
          <a:p>
            <a:pPr marL="297815" indent="-297815" defTabSz="795527">
              <a:spcBef>
                <a:spcPts val="600"/>
              </a:spcBef>
              <a:defRPr sz="2262">
                <a:latin typeface="+mj-lt"/>
                <a:ea typeface="+mj-ea"/>
                <a:cs typeface="+mj-cs"/>
                <a:sym typeface="Helvetica"/>
              </a:defRPr>
            </a:pPr>
            <a:r>
              <a:rPr sz="2000" dirty="0"/>
              <a:t>Workforce specialist service now available, reactive, confidential and self refer</a:t>
            </a:r>
          </a:p>
          <a:p>
            <a:pPr marL="695960" lvl="1" indent="-297815" defTabSz="795527">
              <a:spcBef>
                <a:spcPts val="600"/>
              </a:spcBef>
              <a:buChar char="•"/>
              <a:defRPr sz="2262">
                <a:latin typeface="+mj-lt"/>
                <a:ea typeface="+mj-ea"/>
                <a:cs typeface="+mj-cs"/>
                <a:sym typeface="Helvetica"/>
              </a:defRPr>
            </a:pPr>
            <a:r>
              <a:rPr sz="2000" u="sng" dirty="0">
                <a:solidFill>
                  <a:srgbClr val="0000FF"/>
                </a:solidFill>
                <a:uFill>
                  <a:solidFill>
                    <a:srgbClr val="0000FF"/>
                  </a:solidFill>
                </a:uFill>
                <a:hlinkClick r:id="rId2"/>
              </a:rPr>
              <a:t>https://www.practitionerhealth.nhs.uk/media/content/files/WSS%20Leaflet_online.pdf</a:t>
            </a:r>
            <a:r>
              <a:rPr lang="en-US" sz="2000" dirty="0"/>
              <a:t> </a:t>
            </a:r>
          </a:p>
          <a:p>
            <a:pPr marL="695960" lvl="1" indent="-297815" defTabSz="795527">
              <a:spcBef>
                <a:spcPts val="600"/>
              </a:spcBef>
              <a:buChar char="•"/>
              <a:defRPr sz="2262">
                <a:latin typeface="+mj-lt"/>
                <a:ea typeface="+mj-ea"/>
                <a:cs typeface="+mj-cs"/>
                <a:sym typeface="Helvetica"/>
              </a:defRPr>
            </a:pPr>
            <a:r>
              <a:rPr sz="2000" dirty="0"/>
              <a:t>Also wellbeing hub</a:t>
            </a:r>
            <a:r>
              <a:rPr lang="en-US" sz="2000" dirty="0"/>
              <a:t> </a:t>
            </a:r>
            <a:endParaRPr sz="2000" dirty="0"/>
          </a:p>
          <a:p>
            <a:pPr marL="695960" lvl="1" indent="-297815" defTabSz="795527">
              <a:spcBef>
                <a:spcPts val="600"/>
              </a:spcBef>
              <a:buChar char="•"/>
              <a:defRPr sz="2262">
                <a:latin typeface="+mj-lt"/>
                <a:ea typeface="+mj-ea"/>
                <a:cs typeface="+mj-cs"/>
                <a:sym typeface="Helvetica"/>
              </a:defRPr>
            </a:pPr>
            <a:r>
              <a:rPr sz="2000" u="sng" dirty="0">
                <a:solidFill>
                  <a:srgbClr val="0000FF"/>
                </a:solidFill>
                <a:uFill>
                  <a:solidFill>
                    <a:srgbClr val="0000FF"/>
                  </a:solidFill>
                </a:uFill>
                <a:hlinkClick r:id="rId3"/>
              </a:rPr>
              <a:t>https://wellbeinghub.scot/</a:t>
            </a:r>
            <a:endParaRPr sz="2000" u="sng">
              <a:solidFill>
                <a:srgbClr val="0000FF"/>
              </a:solidFill>
              <a:uFill>
                <a:solidFill>
                  <a:srgbClr val="0000FF"/>
                </a:solidFill>
              </a:uFill>
            </a:endParaRPr>
          </a:p>
          <a:p>
            <a:pPr marL="297815" indent="-297815" defTabSz="795527">
              <a:spcBef>
                <a:spcPts val="600"/>
              </a:spcBef>
              <a:defRPr sz="2262">
                <a:latin typeface="+mj-lt"/>
                <a:ea typeface="+mj-ea"/>
                <a:cs typeface="+mj-cs"/>
                <a:sym typeface="Helvetica"/>
              </a:defRPr>
            </a:pPr>
            <a:r>
              <a:rPr sz="2000" dirty="0"/>
              <a:t>Take care</a:t>
            </a:r>
            <a:r>
              <a:rPr lang="en-US" sz="2000" dirty="0"/>
              <a:t> </a:t>
            </a:r>
            <a:endParaRPr sz="2000"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Winter 2021/22"/>
          <p:cNvSpPr txBox="1">
            <a:spLocks noGrp="1"/>
          </p:cNvSpPr>
          <p:nvPr>
            <p:ph type="title"/>
          </p:nvPr>
        </p:nvSpPr>
        <p:spPr>
          <a:prstGeom prst="rect">
            <a:avLst/>
          </a:prstGeom>
        </p:spPr>
        <p:txBody>
          <a:bodyPr>
            <a:normAutofit/>
          </a:bodyPr>
          <a:lstStyle/>
          <a:p>
            <a:r>
              <a:rPr sz="2800" dirty="0">
                <a:latin typeface="Helvetica"/>
              </a:rPr>
              <a:t>Winter 2021/22</a:t>
            </a:r>
          </a:p>
        </p:txBody>
      </p:sp>
      <p:sp>
        <p:nvSpPr>
          <p:cNvPr id="119" name="This quick guide has been put together to help GP’s and their teams prepare for winter for our patients who live in care homes…"/>
          <p:cNvSpPr txBox="1">
            <a:spLocks noGrp="1"/>
          </p:cNvSpPr>
          <p:nvPr>
            <p:ph type="body" idx="1"/>
          </p:nvPr>
        </p:nvSpPr>
        <p:spPr>
          <a:prstGeom prst="rect">
            <a:avLst/>
          </a:prstGeom>
        </p:spPr>
        <p:txBody>
          <a:bodyPr lIns="45718" tIns="45718" rIns="45718" bIns="45718" anchor="t">
            <a:normAutofit/>
          </a:bodyPr>
          <a:lstStyle/>
          <a:p>
            <a:pPr marL="342265" indent="-342265">
              <a:defRPr sz="2600">
                <a:latin typeface="+mj-lt"/>
                <a:ea typeface="+mj-ea"/>
                <a:cs typeface="+mj-cs"/>
                <a:sym typeface="Helvetica"/>
              </a:defRPr>
            </a:pPr>
            <a:r>
              <a:rPr sz="2000"/>
              <a:t>This quick guide has been put together to help GP’s and their teams prepare for winter for our patients who live in care homes</a:t>
            </a:r>
            <a:r>
              <a:rPr lang="en-US" sz="2000" dirty="0"/>
              <a:t> </a:t>
            </a:r>
          </a:p>
          <a:p>
            <a:pPr marL="342265" indent="-342265">
              <a:defRPr sz="2600">
                <a:latin typeface="+mj-lt"/>
                <a:ea typeface="+mj-ea"/>
                <a:cs typeface="+mj-cs"/>
                <a:sym typeface="Helvetica"/>
              </a:defRPr>
            </a:pPr>
            <a:r>
              <a:rPr sz="2000"/>
              <a:t>Practices, hospitals and care homes all under immense pressure</a:t>
            </a:r>
          </a:p>
          <a:p>
            <a:pPr marL="342265" indent="-342265">
              <a:defRPr sz="2600">
                <a:latin typeface="+mj-lt"/>
                <a:ea typeface="+mj-ea"/>
                <a:cs typeface="+mj-cs"/>
                <a:sym typeface="Helvetica"/>
              </a:defRPr>
            </a:pPr>
            <a:r>
              <a:rPr sz="2000"/>
              <a:t>Still legally in a pandemic so many measures from previous waves apply</a:t>
            </a:r>
          </a:p>
          <a:p>
            <a:pPr marL="342265" indent="-342265">
              <a:defRPr sz="2600">
                <a:latin typeface="+mj-lt"/>
                <a:ea typeface="+mj-ea"/>
                <a:cs typeface="+mj-cs"/>
                <a:sym typeface="Helvetica"/>
              </a:defRPr>
            </a:pPr>
            <a:r>
              <a:rPr sz="2000"/>
              <a:t>Checklist to help with preparation</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77120B-3610-444E-AADB-3D2264B3B4D9}"/>
              </a:ext>
            </a:extLst>
          </p:cNvPr>
          <p:cNvSpPr>
            <a:spLocks noGrp="1"/>
          </p:cNvSpPr>
          <p:nvPr>
            <p:ph type="title"/>
          </p:nvPr>
        </p:nvSpPr>
        <p:spPr/>
        <p:txBody>
          <a:bodyPr/>
          <a:lstStyle/>
          <a:p>
            <a:r>
              <a:rPr lang="en-GB"/>
              <a:t>Thank you for all you do!</a:t>
            </a:r>
          </a:p>
        </p:txBody>
      </p:sp>
      <p:sp>
        <p:nvSpPr>
          <p:cNvPr id="3" name="Text Placeholder 2">
            <a:extLst>
              <a:ext uri="{FF2B5EF4-FFF2-40B4-BE49-F238E27FC236}">
                <a16:creationId xmlns="" xmlns:a16="http://schemas.microsoft.com/office/drawing/2014/main" id="{ADB7FA40-A808-41B1-9744-EF45CA5C5695}"/>
              </a:ext>
            </a:extLst>
          </p:cNvPr>
          <p:cNvSpPr>
            <a:spLocks noGrp="1"/>
          </p:cNvSpPr>
          <p:nvPr>
            <p:ph type="body" sz="quarter" idx="1"/>
          </p:nvPr>
        </p:nvSpPr>
        <p:spPr/>
        <p:txBody>
          <a:bodyPr/>
          <a:lstStyle/>
          <a:p>
            <a:endParaRPr lang="en-GB"/>
          </a:p>
        </p:txBody>
      </p:sp>
    </p:spTree>
    <p:extLst>
      <p:ext uri="{BB962C8B-B14F-4D97-AF65-F5344CB8AC3E}">
        <p14:creationId xmlns:p14="http://schemas.microsoft.com/office/powerpoint/2010/main" val="350686043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Quick Guide"/>
          <p:cNvSpPr txBox="1">
            <a:spLocks noGrp="1"/>
          </p:cNvSpPr>
          <p:nvPr>
            <p:ph type="title"/>
          </p:nvPr>
        </p:nvSpPr>
        <p:spPr>
          <a:prstGeom prst="rect">
            <a:avLst/>
          </a:prstGeom>
        </p:spPr>
        <p:txBody>
          <a:bodyPr>
            <a:normAutofit/>
          </a:bodyPr>
          <a:lstStyle/>
          <a:p>
            <a:r>
              <a:rPr sz="2800" dirty="0">
                <a:latin typeface="Helvetica"/>
              </a:rPr>
              <a:t>Quick Guide</a:t>
            </a:r>
          </a:p>
        </p:txBody>
      </p:sp>
      <p:sp>
        <p:nvSpPr>
          <p:cNvPr id="122" name="Checklist…"/>
          <p:cNvSpPr txBox="1">
            <a:spLocks noGrp="1"/>
          </p:cNvSpPr>
          <p:nvPr>
            <p:ph type="body" idx="1"/>
          </p:nvPr>
        </p:nvSpPr>
        <p:spPr>
          <a:prstGeom prst="rect">
            <a:avLst/>
          </a:prstGeom>
        </p:spPr>
        <p:txBody>
          <a:bodyPr lIns="45718" tIns="45718" rIns="45718" bIns="45718" anchor="t">
            <a:normAutofit/>
          </a:bodyPr>
          <a:lstStyle/>
          <a:p>
            <a:pPr marL="318770" indent="-318770" defTabSz="850391">
              <a:spcBef>
                <a:spcPts val="600"/>
              </a:spcBef>
              <a:defRPr sz="2418">
                <a:latin typeface="+mj-lt"/>
                <a:ea typeface="+mj-ea"/>
                <a:cs typeface="+mj-cs"/>
                <a:sym typeface="Helvetica"/>
              </a:defRPr>
            </a:pPr>
            <a:r>
              <a:rPr sz="2000" dirty="0"/>
              <a:t>Checklist</a:t>
            </a:r>
            <a:endParaRPr lang="en-US" sz="2000" dirty="0"/>
          </a:p>
          <a:p>
            <a:pPr marL="318770" indent="-318770" defTabSz="850391">
              <a:spcBef>
                <a:spcPts val="600"/>
              </a:spcBef>
              <a:defRPr sz="2418">
                <a:latin typeface="+mj-lt"/>
                <a:ea typeface="+mj-ea"/>
                <a:cs typeface="+mj-cs"/>
                <a:sym typeface="Helvetica"/>
              </a:defRPr>
            </a:pPr>
            <a:r>
              <a:rPr sz="2000" dirty="0"/>
              <a:t>ACP</a:t>
            </a:r>
          </a:p>
          <a:p>
            <a:pPr marL="318770" indent="-318770" defTabSz="850391">
              <a:spcBef>
                <a:spcPts val="600"/>
              </a:spcBef>
              <a:defRPr sz="2418">
                <a:latin typeface="+mj-lt"/>
                <a:ea typeface="+mj-ea"/>
                <a:cs typeface="+mj-cs"/>
                <a:sym typeface="Helvetica"/>
              </a:defRPr>
            </a:pPr>
            <a:r>
              <a:rPr sz="2000" dirty="0"/>
              <a:t>DNACPR</a:t>
            </a:r>
          </a:p>
          <a:p>
            <a:pPr marL="318770" indent="-318770" defTabSz="850391">
              <a:spcBef>
                <a:spcPts val="600"/>
              </a:spcBef>
              <a:defRPr sz="2418">
                <a:latin typeface="+mj-lt"/>
                <a:ea typeface="+mj-ea"/>
                <a:cs typeface="+mj-cs"/>
                <a:sym typeface="Helvetica"/>
              </a:defRPr>
            </a:pPr>
            <a:r>
              <a:rPr sz="2000" dirty="0"/>
              <a:t>JIC Medication</a:t>
            </a:r>
          </a:p>
          <a:p>
            <a:pPr marL="318770" indent="-318770" defTabSz="850391">
              <a:spcBef>
                <a:spcPts val="600"/>
              </a:spcBef>
              <a:defRPr sz="2418">
                <a:latin typeface="+mj-lt"/>
                <a:ea typeface="+mj-ea"/>
                <a:cs typeface="+mj-cs"/>
                <a:sym typeface="Helvetica"/>
              </a:defRPr>
            </a:pPr>
            <a:r>
              <a:rPr sz="2000" dirty="0"/>
              <a:t>Repurposing Medication</a:t>
            </a:r>
          </a:p>
          <a:p>
            <a:pPr marL="318770" indent="-318770" defTabSz="850391">
              <a:spcBef>
                <a:spcPts val="600"/>
              </a:spcBef>
              <a:defRPr sz="2418">
                <a:latin typeface="+mj-lt"/>
                <a:ea typeface="+mj-ea"/>
                <a:cs typeface="+mj-cs"/>
                <a:sym typeface="Helvetica"/>
              </a:defRPr>
            </a:pPr>
            <a:r>
              <a:rPr sz="2000" dirty="0"/>
              <a:t>Palliative Care Guidelines</a:t>
            </a:r>
          </a:p>
          <a:p>
            <a:pPr marL="318770" indent="-318770" defTabSz="850391">
              <a:spcBef>
                <a:spcPts val="600"/>
              </a:spcBef>
              <a:defRPr sz="2418">
                <a:latin typeface="+mj-lt"/>
                <a:ea typeface="+mj-ea"/>
                <a:cs typeface="+mj-cs"/>
                <a:sym typeface="Helvetica"/>
              </a:defRPr>
            </a:pPr>
            <a:r>
              <a:rPr sz="2000" dirty="0"/>
              <a:t>Oxygen Concentrators</a:t>
            </a:r>
          </a:p>
          <a:p>
            <a:pPr marL="318770" indent="-318770" defTabSz="850391">
              <a:spcBef>
                <a:spcPts val="600"/>
              </a:spcBef>
              <a:defRPr sz="2418">
                <a:latin typeface="+mj-lt"/>
                <a:ea typeface="+mj-ea"/>
                <a:cs typeface="+mj-cs"/>
                <a:sym typeface="Helvetica"/>
              </a:defRPr>
            </a:pPr>
            <a:r>
              <a:rPr sz="2000" dirty="0"/>
              <a:t>Confirmation of Death</a:t>
            </a:r>
          </a:p>
          <a:p>
            <a:pPr marL="259080" indent="-259080" defTabSz="850391">
              <a:spcBef>
                <a:spcPts val="600"/>
              </a:spcBef>
              <a:defRPr sz="2976">
                <a:latin typeface="+mj-lt"/>
                <a:ea typeface="+mj-ea"/>
                <a:cs typeface="+mj-cs"/>
                <a:sym typeface="Helvetica"/>
              </a:defRPr>
            </a:pPr>
            <a:r>
              <a:rPr sz="2000" dirty="0"/>
              <a:t>Support available</a:t>
            </a:r>
            <a:r>
              <a:rPr lang="en-US" sz="2000" dirty="0"/>
              <a:t> </a:t>
            </a:r>
            <a:endParaRPr sz="20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itle 1"/>
          <p:cNvSpPr txBox="1">
            <a:spLocks noGrp="1"/>
          </p:cNvSpPr>
          <p:nvPr>
            <p:ph type="title"/>
          </p:nvPr>
        </p:nvSpPr>
        <p:spPr>
          <a:xfrm>
            <a:off x="685800" y="609600"/>
            <a:ext cx="7772400" cy="874713"/>
          </a:xfrm>
          <a:prstGeom prst="rect">
            <a:avLst/>
          </a:prstGeom>
        </p:spPr>
        <p:txBody>
          <a:bodyPr>
            <a:normAutofit fontScale="90000"/>
          </a:bodyPr>
          <a:lstStyle/>
          <a:p>
            <a:pPr defTabSz="365760">
              <a:defRPr sz="2640">
                <a:latin typeface="+mj-lt"/>
                <a:ea typeface="+mj-ea"/>
                <a:cs typeface="+mj-cs"/>
                <a:sym typeface="Helvetica"/>
              </a:defRPr>
            </a:pPr>
            <a:r>
              <a:rPr sz="2800" dirty="0"/>
              <a:t>Checklist to review for all care home</a:t>
            </a:r>
            <a:r>
              <a:rPr lang="en-US" sz="2800" dirty="0"/>
              <a:t> </a:t>
            </a:r>
          </a:p>
          <a:p>
            <a:pPr defTabSz="365760">
              <a:defRPr sz="2640">
                <a:latin typeface="+mj-lt"/>
                <a:ea typeface="+mj-ea"/>
                <a:cs typeface="+mj-cs"/>
                <a:sym typeface="Helvetica"/>
              </a:defRPr>
            </a:pPr>
            <a:r>
              <a:rPr sz="2800" dirty="0"/>
              <a:t>patients</a:t>
            </a:r>
            <a:r>
              <a:rPr lang="en-US" sz="2800" dirty="0"/>
              <a:t> </a:t>
            </a:r>
            <a:endParaRPr sz="2800" dirty="0"/>
          </a:p>
        </p:txBody>
      </p:sp>
      <p:sp>
        <p:nvSpPr>
          <p:cNvPr id="125" name="Text Placeholder 2"/>
          <p:cNvSpPr txBox="1">
            <a:spLocks noGrp="1"/>
          </p:cNvSpPr>
          <p:nvPr>
            <p:ph type="body" idx="1"/>
          </p:nvPr>
        </p:nvSpPr>
        <p:spPr>
          <a:prstGeom prst="rect">
            <a:avLst/>
          </a:prstGeom>
        </p:spPr>
        <p:txBody>
          <a:bodyPr lIns="45718" tIns="45718" rIns="45718" bIns="45718" anchor="t">
            <a:noAutofit/>
          </a:bodyPr>
          <a:lstStyle/>
          <a:p>
            <a:pPr marL="332105" indent="-332105" defTabSz="886968">
              <a:spcBef>
                <a:spcPts val="600"/>
              </a:spcBef>
              <a:defRPr sz="2522">
                <a:latin typeface="+mj-lt"/>
                <a:ea typeface="+mj-ea"/>
                <a:cs typeface="+mj-cs"/>
                <a:sym typeface="Helvetica"/>
              </a:defRPr>
            </a:pPr>
            <a:r>
              <a:rPr sz="2400" b="1">
                <a:solidFill>
                  <a:srgbClr val="FE0133"/>
                </a:solidFill>
              </a:rPr>
              <a:t>ACP</a:t>
            </a:r>
            <a:r>
              <a:rPr sz="2400"/>
              <a:t> - review, update and document in KIS</a:t>
            </a:r>
            <a:r>
              <a:rPr lang="en-GB" sz="2400" dirty="0"/>
              <a:t> </a:t>
            </a:r>
            <a:endParaRPr lang="en-US" sz="2400" dirty="0"/>
          </a:p>
          <a:p>
            <a:pPr marL="332105" indent="-332105" defTabSz="886968">
              <a:spcBef>
                <a:spcPts val="600"/>
              </a:spcBef>
              <a:defRPr sz="2522">
                <a:latin typeface="+mj-lt"/>
                <a:ea typeface="+mj-ea"/>
                <a:cs typeface="+mj-cs"/>
                <a:sym typeface="Helvetica"/>
              </a:defRPr>
            </a:pPr>
            <a:r>
              <a:rPr sz="2400" b="1">
                <a:solidFill>
                  <a:srgbClr val="FD0221"/>
                </a:solidFill>
              </a:rPr>
              <a:t>DNACPR</a:t>
            </a:r>
            <a:r>
              <a:rPr sz="2400"/>
              <a:t> - if appropriate put in place</a:t>
            </a:r>
            <a:r>
              <a:rPr lang="en-GB" sz="2400"/>
              <a:t>,</a:t>
            </a:r>
            <a:r>
              <a:rPr sz="2400"/>
              <a:t> once discussed with patient/</a:t>
            </a:r>
            <a:r>
              <a:rPr lang="en-GB" sz="2400"/>
              <a:t>NOK</a:t>
            </a:r>
            <a:r>
              <a:rPr sz="2400"/>
              <a:t>/legal representative and document in KIS</a:t>
            </a:r>
            <a:r>
              <a:rPr lang="en-GB" sz="2400" dirty="0"/>
              <a:t> </a:t>
            </a:r>
            <a:endParaRPr sz="2400"/>
          </a:p>
          <a:p>
            <a:pPr marL="332105" indent="-332105" defTabSz="886968">
              <a:spcBef>
                <a:spcPts val="600"/>
              </a:spcBef>
              <a:defRPr sz="2522">
                <a:latin typeface="+mj-lt"/>
                <a:ea typeface="+mj-ea"/>
                <a:cs typeface="+mj-cs"/>
                <a:sym typeface="Helvetica"/>
              </a:defRPr>
            </a:pPr>
            <a:r>
              <a:rPr sz="2400" b="1">
                <a:solidFill>
                  <a:srgbClr val="FE0119"/>
                </a:solidFill>
              </a:rPr>
              <a:t>JIC medication stock</a:t>
            </a:r>
            <a:r>
              <a:rPr sz="2400"/>
              <a:t> - check or </a:t>
            </a:r>
            <a:r>
              <a:rPr lang="en-GB" sz="2400"/>
              <a:t>ask care home</a:t>
            </a:r>
            <a:r>
              <a:rPr sz="2400"/>
              <a:t> to check stock</a:t>
            </a:r>
            <a:r>
              <a:rPr lang="en-US" sz="2400" dirty="0"/>
              <a:t> </a:t>
            </a:r>
            <a:endParaRPr lang="en-GB" sz="2400" dirty="0"/>
          </a:p>
          <a:p>
            <a:pPr marL="332105" indent="-332105" defTabSz="886968">
              <a:spcBef>
                <a:spcPts val="600"/>
              </a:spcBef>
              <a:defRPr sz="2522">
                <a:latin typeface="+mj-lt"/>
                <a:ea typeface="+mj-ea"/>
                <a:cs typeface="+mj-cs"/>
                <a:sym typeface="Helvetica"/>
              </a:defRPr>
            </a:pPr>
            <a:r>
              <a:rPr sz="2400" b="1">
                <a:solidFill>
                  <a:srgbClr val="FF0126"/>
                </a:solidFill>
              </a:rPr>
              <a:t>JIC medication </a:t>
            </a:r>
            <a:r>
              <a:rPr sz="2400" b="1" err="1">
                <a:solidFill>
                  <a:srgbClr val="FF0126"/>
                </a:solidFill>
              </a:rPr>
              <a:t>preauthorisation</a:t>
            </a:r>
            <a:r>
              <a:rPr sz="2400" b="1">
                <a:solidFill>
                  <a:srgbClr val="FF0126"/>
                </a:solidFill>
              </a:rPr>
              <a:t> forms</a:t>
            </a:r>
            <a:r>
              <a:rPr sz="2400"/>
              <a:t>, check all new patients have these - initiated in May 2020</a:t>
            </a:r>
          </a:p>
          <a:p>
            <a:pPr marL="332105" indent="-332105" defTabSz="886968">
              <a:spcBef>
                <a:spcPts val="600"/>
              </a:spcBef>
              <a:defRPr sz="2522">
                <a:latin typeface="+mj-lt"/>
                <a:ea typeface="+mj-ea"/>
                <a:cs typeface="+mj-cs"/>
                <a:sym typeface="Helvetica"/>
              </a:defRPr>
            </a:pPr>
            <a:r>
              <a:rPr sz="2400" b="1">
                <a:solidFill>
                  <a:srgbClr val="FF012C"/>
                </a:solidFill>
              </a:rPr>
              <a:t>Oxygen concentrators </a:t>
            </a:r>
            <a:r>
              <a:rPr sz="2400"/>
              <a:t>- check care homes still have these</a:t>
            </a:r>
            <a:r>
              <a:rPr lang="en-GB" sz="2400" dirty="0"/>
              <a:t> </a:t>
            </a:r>
            <a:endParaRPr sz="240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ACP"/>
          <p:cNvSpPr txBox="1">
            <a:spLocks noGrp="1"/>
          </p:cNvSpPr>
          <p:nvPr>
            <p:ph type="title"/>
          </p:nvPr>
        </p:nvSpPr>
        <p:spPr>
          <a:prstGeom prst="rect">
            <a:avLst/>
          </a:prstGeom>
        </p:spPr>
        <p:txBody>
          <a:bodyPr>
            <a:normAutofit/>
          </a:bodyPr>
          <a:lstStyle/>
          <a:p>
            <a:r>
              <a:rPr sz="2800" dirty="0">
                <a:latin typeface="Helvetica"/>
              </a:rPr>
              <a:t>ACP</a:t>
            </a:r>
          </a:p>
        </p:txBody>
      </p:sp>
      <p:sp>
        <p:nvSpPr>
          <p:cNvPr id="128" name="Check if the care home have an ACP for each patient - what discussions have been had recently? Record significant family discussions…"/>
          <p:cNvSpPr txBox="1">
            <a:spLocks noGrp="1"/>
          </p:cNvSpPr>
          <p:nvPr>
            <p:ph type="body" idx="1"/>
          </p:nvPr>
        </p:nvSpPr>
        <p:spPr>
          <a:prstGeom prst="rect">
            <a:avLst/>
          </a:prstGeom>
        </p:spPr>
        <p:txBody>
          <a:bodyPr lIns="45718" tIns="45718" rIns="45718" bIns="45718" anchor="t">
            <a:noAutofit/>
          </a:bodyPr>
          <a:lstStyle/>
          <a:p>
            <a:pPr marL="339090" indent="-339090" defTabSz="905255">
              <a:spcBef>
                <a:spcPts val="600"/>
              </a:spcBef>
              <a:defRPr sz="2574"/>
            </a:pPr>
            <a:r>
              <a:rPr sz="2000">
                <a:latin typeface="Helvetica"/>
              </a:rPr>
              <a:t>Check if the care home have an ACP for each patient - what discussions have been had recently? Record significant family discussions</a:t>
            </a:r>
            <a:r>
              <a:rPr lang="en-GB" sz="2000">
                <a:latin typeface="Helvetica"/>
              </a:rPr>
              <a:t> and any significant changes in patient's health</a:t>
            </a:r>
            <a:endParaRPr lang="en-US" sz="2000">
              <a:latin typeface="Helvetica"/>
            </a:endParaRPr>
          </a:p>
          <a:p>
            <a:pPr marL="339090" indent="-339090" defTabSz="905255">
              <a:spcBef>
                <a:spcPts val="600"/>
              </a:spcBef>
              <a:defRPr sz="2574"/>
            </a:pPr>
            <a:r>
              <a:rPr sz="2000">
                <a:latin typeface="Helvetica"/>
              </a:rPr>
              <a:t>Update and if previous plan no longer appropriate, discuss with patient/NOK/legal representative</a:t>
            </a:r>
            <a:r>
              <a:rPr lang="en-GB" sz="2000" dirty="0">
                <a:latin typeface="Helvetica"/>
              </a:rPr>
              <a:t> </a:t>
            </a:r>
            <a:endParaRPr sz="2000" dirty="0">
              <a:latin typeface="Helvetica"/>
            </a:endParaRPr>
          </a:p>
          <a:p>
            <a:pPr marL="339090" indent="-339090" defTabSz="905255">
              <a:spcBef>
                <a:spcPts val="600"/>
              </a:spcBef>
              <a:defRPr sz="2574"/>
            </a:pPr>
            <a:r>
              <a:rPr sz="2000">
                <a:latin typeface="Helvetica"/>
              </a:rPr>
              <a:t>Ensure these are on KIS special notes</a:t>
            </a:r>
          </a:p>
          <a:p>
            <a:pPr marL="339090" indent="-339090" defTabSz="905255">
              <a:spcBef>
                <a:spcPts val="600"/>
              </a:spcBef>
              <a:defRPr sz="2574"/>
            </a:pPr>
            <a:r>
              <a:rPr sz="2000">
                <a:latin typeface="Helvetica"/>
              </a:rPr>
              <a:t>Especially wishes re admission to hospital</a:t>
            </a:r>
          </a:p>
          <a:p>
            <a:pPr marL="339090" indent="-339090" defTabSz="905255">
              <a:spcBef>
                <a:spcPts val="600"/>
              </a:spcBef>
              <a:defRPr sz="2574"/>
            </a:pPr>
            <a:r>
              <a:rPr sz="2000">
                <a:latin typeface="Helvetica"/>
              </a:rPr>
              <a:t>Other valuable information for OOH Dr including normal </a:t>
            </a:r>
            <a:r>
              <a:rPr lang="en-GB" sz="2000" err="1">
                <a:latin typeface="Helvetica"/>
              </a:rPr>
              <a:t>sat's</a:t>
            </a:r>
            <a:r>
              <a:rPr sz="2000">
                <a:latin typeface="Helvetica"/>
              </a:rPr>
              <a:t> in COPD or eGFR if reduced renal function and the date KIS is updated</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ACP"/>
          <p:cNvSpPr txBox="1">
            <a:spLocks noGrp="1"/>
          </p:cNvSpPr>
          <p:nvPr>
            <p:ph type="title"/>
          </p:nvPr>
        </p:nvSpPr>
        <p:spPr>
          <a:prstGeom prst="rect">
            <a:avLst/>
          </a:prstGeom>
        </p:spPr>
        <p:txBody>
          <a:bodyPr>
            <a:normAutofit/>
          </a:bodyPr>
          <a:lstStyle/>
          <a:p>
            <a:r>
              <a:rPr sz="2800" dirty="0">
                <a:latin typeface="Helvetica"/>
              </a:rPr>
              <a:t>ACP</a:t>
            </a:r>
          </a:p>
        </p:txBody>
      </p:sp>
      <p:sp>
        <p:nvSpPr>
          <p:cNvPr id="131" name="Remember to emphasise what can be provided in nursing home…"/>
          <p:cNvSpPr txBox="1">
            <a:spLocks noGrp="1"/>
          </p:cNvSpPr>
          <p:nvPr>
            <p:ph type="body" idx="1"/>
          </p:nvPr>
        </p:nvSpPr>
        <p:spPr>
          <a:prstGeom prst="rect">
            <a:avLst/>
          </a:prstGeom>
        </p:spPr>
        <p:txBody>
          <a:bodyPr lIns="45718" tIns="45718" rIns="45718" bIns="45718" anchor="t">
            <a:normAutofit/>
          </a:bodyPr>
          <a:lstStyle/>
          <a:p>
            <a:pPr marL="342265" indent="-342265">
              <a:defRPr sz="2500"/>
            </a:pPr>
            <a:r>
              <a:rPr sz="2000">
                <a:latin typeface="Helvetica"/>
              </a:rPr>
              <a:t>Remember to emphasise what can be provided in nursing home</a:t>
            </a:r>
            <a:endParaRPr lang="en-US" sz="2000">
              <a:latin typeface="Helvetica"/>
            </a:endParaRPr>
          </a:p>
          <a:p>
            <a:pPr marL="800100" lvl="1" indent="-342900">
              <a:buChar char="•"/>
              <a:defRPr sz="2500"/>
            </a:pPr>
            <a:r>
              <a:rPr sz="2000">
                <a:latin typeface="Helvetica"/>
              </a:rPr>
              <a:t>Oxygen</a:t>
            </a:r>
          </a:p>
          <a:p>
            <a:pPr marL="800100" lvl="1" indent="-342900">
              <a:buChar char="•"/>
              <a:defRPr sz="2500"/>
            </a:pPr>
            <a:r>
              <a:rPr sz="2000">
                <a:latin typeface="Helvetica"/>
              </a:rPr>
              <a:t>JIC medication</a:t>
            </a:r>
          </a:p>
          <a:p>
            <a:pPr marL="800100" lvl="1" indent="-342900">
              <a:buChar char="•"/>
              <a:defRPr sz="2500"/>
            </a:pPr>
            <a:r>
              <a:rPr sz="2000">
                <a:latin typeface="Helvetica"/>
              </a:rPr>
              <a:t>SC fluids</a:t>
            </a:r>
            <a:r>
              <a:rPr lang="en-GB" sz="2000">
                <a:latin typeface="Helvetica"/>
              </a:rPr>
              <a:t> (through CHLN)</a:t>
            </a:r>
            <a:endParaRPr sz="2000">
              <a:latin typeface="Helvetica"/>
            </a:endParaRPr>
          </a:p>
          <a:p>
            <a:pPr marL="800100" lvl="1" indent="-342900">
              <a:buChar char="•"/>
              <a:defRPr sz="2500"/>
            </a:pPr>
            <a:r>
              <a:rPr sz="2000">
                <a:latin typeface="Helvetica"/>
              </a:rPr>
              <a:t>Blood tests</a:t>
            </a:r>
          </a:p>
          <a:p>
            <a:pPr marL="800100" lvl="1" indent="-342900">
              <a:buChar char="•"/>
              <a:defRPr sz="2500"/>
            </a:pPr>
            <a:r>
              <a:rPr sz="2000">
                <a:latin typeface="Helvetica"/>
              </a:rPr>
              <a:t>Care by team who know them including GP and carers and nurses and support of CHLN</a:t>
            </a:r>
          </a:p>
          <a:p>
            <a:pPr marL="800100" lvl="1" indent="-342900">
              <a:buChar char="•"/>
              <a:defRPr sz="2500"/>
            </a:pPr>
            <a:r>
              <a:rPr sz="2000">
                <a:latin typeface="Helvetica"/>
              </a:rPr>
              <a:t>Own bed/home comforts/familiar faces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ACP"/>
          <p:cNvSpPr txBox="1">
            <a:spLocks noGrp="1"/>
          </p:cNvSpPr>
          <p:nvPr>
            <p:ph type="title"/>
          </p:nvPr>
        </p:nvSpPr>
        <p:spPr>
          <a:prstGeom prst="rect">
            <a:avLst/>
          </a:prstGeom>
        </p:spPr>
        <p:txBody>
          <a:bodyPr>
            <a:normAutofit/>
          </a:bodyPr>
          <a:lstStyle/>
          <a:p>
            <a:r>
              <a:rPr sz="2800" dirty="0">
                <a:latin typeface="Helvetica"/>
              </a:rPr>
              <a:t>ACP</a:t>
            </a:r>
          </a:p>
        </p:txBody>
      </p:sp>
      <p:sp>
        <p:nvSpPr>
          <p:cNvPr id="134" name="Resources…"/>
          <p:cNvSpPr txBox="1">
            <a:spLocks noGrp="1"/>
          </p:cNvSpPr>
          <p:nvPr>
            <p:ph type="body" idx="1"/>
          </p:nvPr>
        </p:nvSpPr>
        <p:spPr>
          <a:prstGeom prst="rect">
            <a:avLst/>
          </a:prstGeom>
        </p:spPr>
        <p:txBody>
          <a:bodyPr lIns="45718" tIns="45718" rIns="45718" bIns="45718" anchor="t">
            <a:normAutofit fontScale="92500" lnSpcReduction="20000"/>
          </a:bodyPr>
          <a:lstStyle/>
          <a:p>
            <a:pPr marL="0" indent="0" defTabSz="685800">
              <a:spcBef>
                <a:spcPts val="500"/>
              </a:spcBef>
              <a:buSzTx/>
              <a:buNone/>
              <a:defRPr sz="1950" b="1" u="sng"/>
            </a:pPr>
            <a:r>
              <a:rPr>
                <a:latin typeface="Helvetica"/>
              </a:rPr>
              <a:t>Resources</a:t>
            </a:r>
            <a:endParaRPr lang="en-US">
              <a:latin typeface="Helvetica"/>
            </a:endParaRPr>
          </a:p>
          <a:p>
            <a:pPr marL="256540" indent="-256540" defTabSz="685800">
              <a:spcBef>
                <a:spcPts val="500"/>
              </a:spcBef>
              <a:defRPr sz="1950"/>
            </a:pPr>
            <a:r>
              <a:rPr sz="2400">
                <a:latin typeface="Helvetica"/>
              </a:rPr>
              <a:t>Paperwork suggestion for scenarios to cover during discussion</a:t>
            </a:r>
            <a:r>
              <a:rPr lang="en-US" sz="2400" dirty="0">
                <a:latin typeface="Helvetica"/>
              </a:rPr>
              <a:t> </a:t>
            </a:r>
            <a:endParaRPr sz="2400" dirty="0">
              <a:latin typeface="Helvetica"/>
            </a:endParaRPr>
          </a:p>
          <a:p>
            <a:pPr marL="942975" lvl="2" indent="-257175" defTabSz="685800">
              <a:spcBef>
                <a:spcPts val="500"/>
              </a:spcBef>
              <a:defRPr sz="1950"/>
            </a:pPr>
            <a:r>
              <a:rPr sz="2400" u="sng" dirty="0">
                <a:solidFill>
                  <a:srgbClr val="0000FF"/>
                </a:solidFill>
                <a:uFill>
                  <a:solidFill>
                    <a:srgbClr val="0000FF"/>
                  </a:solidFill>
                </a:uFill>
                <a:latin typeface="Helvetica"/>
                <a:hlinkClick r:id="rId2"/>
              </a:rPr>
              <a:t>https://www.rcgp.org.uk/clinical-and-research/resources/bright-ideas/anticipatory-care-planning-in-three-questions.aspx</a:t>
            </a:r>
            <a:endParaRPr sz="2400" u="sng" dirty="0">
              <a:solidFill>
                <a:srgbClr val="0000FF"/>
              </a:solidFill>
              <a:uFill>
                <a:solidFill>
                  <a:srgbClr val="0000FF"/>
                </a:solidFill>
              </a:uFill>
              <a:latin typeface="Helvetica"/>
            </a:endParaRPr>
          </a:p>
          <a:p>
            <a:pPr marL="256540" indent="-256540" defTabSz="685800">
              <a:spcBef>
                <a:spcPts val="500"/>
              </a:spcBef>
              <a:defRPr sz="1950"/>
            </a:pPr>
            <a:r>
              <a:rPr sz="2400">
                <a:latin typeface="Helvetica"/>
              </a:rPr>
              <a:t>Video on having conversation</a:t>
            </a:r>
          </a:p>
          <a:p>
            <a:pPr marL="600075" lvl="1" indent="-257175" defTabSz="685800">
              <a:spcBef>
                <a:spcPts val="500"/>
              </a:spcBef>
              <a:buChar char="•"/>
              <a:defRPr sz="1950"/>
            </a:pPr>
            <a:r>
              <a:rPr sz="2400">
                <a:latin typeface="Helvetica"/>
              </a:rPr>
              <a:t>REDMAP -</a:t>
            </a:r>
            <a:r>
              <a:rPr sz="2400" u="sng" dirty="0">
                <a:solidFill>
                  <a:srgbClr val="0000FF"/>
                </a:solidFill>
                <a:uFill>
                  <a:solidFill>
                    <a:srgbClr val="0000FF"/>
                  </a:solidFill>
                </a:uFill>
                <a:latin typeface="Helvetica"/>
                <a:hlinkClick r:id="rId3"/>
              </a:rPr>
              <a:t> https://rcpsg.ac.uk/college/covid-19/digital-education/using-red-map-talking-about-planning-care-death-and-dying</a:t>
            </a:r>
            <a:endParaRPr sz="2400" u="sng" dirty="0">
              <a:solidFill>
                <a:srgbClr val="0000FF"/>
              </a:solidFill>
              <a:uFill>
                <a:solidFill>
                  <a:srgbClr val="0000FF"/>
                </a:solidFill>
              </a:uFill>
              <a:latin typeface="Helvetica"/>
            </a:endParaRPr>
          </a:p>
          <a:p>
            <a:pPr marL="256540" indent="-256540" defTabSz="685800">
              <a:spcBef>
                <a:spcPts val="500"/>
              </a:spcBef>
              <a:defRPr sz="1950"/>
            </a:pPr>
            <a:r>
              <a:rPr sz="2400">
                <a:latin typeface="Helvetica"/>
              </a:rPr>
              <a:t>Webinar on ACP and why and how we do it with Dr Kathryn Mannix</a:t>
            </a:r>
          </a:p>
          <a:p>
            <a:pPr marL="600075" lvl="1" indent="-257175" defTabSz="685800">
              <a:spcBef>
                <a:spcPts val="500"/>
              </a:spcBef>
              <a:buChar char="•"/>
              <a:defRPr sz="1950"/>
            </a:pPr>
            <a:r>
              <a:rPr sz="2400" u="sng" dirty="0">
                <a:solidFill>
                  <a:srgbClr val="0000FF"/>
                </a:solidFill>
                <a:uFill>
                  <a:solidFill>
                    <a:srgbClr val="0000FF"/>
                  </a:solidFill>
                </a:uFill>
                <a:latin typeface="Helvetica"/>
                <a:hlinkClick r:id="rId4"/>
              </a:rPr>
              <a:t>https://1drv.ms/v/s!Ap_YwKI6VZFAgXIVVMZCdRSMEOPO?e=bmvbpw</a:t>
            </a:r>
            <a:endParaRPr sz="2400" u="sng" dirty="0">
              <a:solidFill>
                <a:srgbClr val="0000FF"/>
              </a:solidFill>
              <a:uFill>
                <a:solidFill>
                  <a:srgbClr val="0000FF"/>
                </a:solidFill>
              </a:uFill>
              <a:latin typeface="Helvetica"/>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DNACPR"/>
          <p:cNvSpPr txBox="1">
            <a:spLocks noGrp="1"/>
          </p:cNvSpPr>
          <p:nvPr>
            <p:ph type="title"/>
          </p:nvPr>
        </p:nvSpPr>
        <p:spPr>
          <a:prstGeom prst="rect">
            <a:avLst/>
          </a:prstGeom>
        </p:spPr>
        <p:txBody>
          <a:bodyPr/>
          <a:lstStyle/>
          <a:p>
            <a:r>
              <a:rPr sz="2800" dirty="0">
                <a:latin typeface="Helvetica"/>
              </a:rPr>
              <a:t>DNACPR</a:t>
            </a:r>
            <a:r>
              <a:rPr lang="en-US" dirty="0"/>
              <a:t> </a:t>
            </a:r>
            <a:endParaRPr/>
          </a:p>
        </p:txBody>
      </p:sp>
      <p:sp>
        <p:nvSpPr>
          <p:cNvPr id="137" name="Make this part of ACP discussion and ensure understanding is there and reassure that DNACPR does not mean patient will not have access to other types of care…"/>
          <p:cNvSpPr txBox="1">
            <a:spLocks noGrp="1"/>
          </p:cNvSpPr>
          <p:nvPr>
            <p:ph type="body" idx="1"/>
          </p:nvPr>
        </p:nvSpPr>
        <p:spPr>
          <a:prstGeom prst="rect">
            <a:avLst/>
          </a:prstGeom>
        </p:spPr>
        <p:txBody>
          <a:bodyPr lIns="45718" tIns="45718" rIns="45718" bIns="45718" anchor="t">
            <a:normAutofit/>
          </a:bodyPr>
          <a:lstStyle/>
          <a:p>
            <a:pPr marL="332105" indent="-332105" algn="just" defTabSz="886968">
              <a:spcBef>
                <a:spcPts val="600"/>
              </a:spcBef>
              <a:defRPr sz="2522">
                <a:latin typeface="+mj-lt"/>
                <a:ea typeface="+mj-ea"/>
                <a:cs typeface="+mj-cs"/>
                <a:sym typeface="Helvetica"/>
              </a:defRPr>
            </a:pPr>
            <a:r>
              <a:rPr sz="2000"/>
              <a:t>Make this part of ACP discussion and ensure understanding is there and reassure that DNACPR does not mean patient will not have access to other types of care</a:t>
            </a:r>
            <a:r>
              <a:rPr lang="en-US" sz="2000" dirty="0"/>
              <a:t> </a:t>
            </a:r>
          </a:p>
          <a:p>
            <a:pPr marL="332105" indent="-332105" algn="just" defTabSz="886968">
              <a:spcBef>
                <a:spcPts val="600"/>
              </a:spcBef>
              <a:defRPr sz="2522">
                <a:latin typeface="+mj-lt"/>
                <a:ea typeface="+mj-ea"/>
                <a:cs typeface="+mj-cs"/>
                <a:sym typeface="Helvetica"/>
              </a:defRPr>
            </a:pPr>
            <a:r>
              <a:rPr sz="2000"/>
              <a:t>Is a medical decision but legally MUST be discussed with the patient or their representative</a:t>
            </a:r>
            <a:r>
              <a:rPr lang="en-US" sz="2000" dirty="0"/>
              <a:t> </a:t>
            </a:r>
            <a:endParaRPr sz="2000" dirty="0"/>
          </a:p>
          <a:p>
            <a:pPr marL="332105" indent="-332105" algn="just" defTabSz="886968">
              <a:spcBef>
                <a:spcPts val="600"/>
              </a:spcBef>
              <a:defRPr sz="2522">
                <a:latin typeface="+mj-lt"/>
                <a:ea typeface="+mj-ea"/>
                <a:cs typeface="+mj-cs"/>
                <a:sym typeface="Helvetica"/>
              </a:defRPr>
            </a:pPr>
            <a:r>
              <a:rPr sz="2000"/>
              <a:t>Review those who do and do not have these in place in you care homes and ensure, if present, have been discussed</a:t>
            </a:r>
          </a:p>
          <a:p>
            <a:pPr marL="332105" indent="-332105" algn="just" defTabSz="886968">
              <a:spcBef>
                <a:spcPts val="600"/>
              </a:spcBef>
              <a:defRPr sz="2522">
                <a:latin typeface="+mj-lt"/>
                <a:ea typeface="+mj-ea"/>
                <a:cs typeface="+mj-cs"/>
                <a:sym typeface="Helvetica"/>
              </a:defRPr>
            </a:pPr>
            <a:r>
              <a:rPr sz="2000"/>
              <a:t>Please code this on KIS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DNACPR"/>
          <p:cNvSpPr txBox="1">
            <a:spLocks noGrp="1"/>
          </p:cNvSpPr>
          <p:nvPr>
            <p:ph type="title"/>
          </p:nvPr>
        </p:nvSpPr>
        <p:spPr>
          <a:prstGeom prst="rect">
            <a:avLst/>
          </a:prstGeom>
        </p:spPr>
        <p:txBody>
          <a:bodyPr/>
          <a:lstStyle/>
          <a:p>
            <a:r>
              <a:rPr sz="2800" dirty="0">
                <a:latin typeface="Helvetica"/>
              </a:rPr>
              <a:t>DNACPR</a:t>
            </a:r>
            <a:r>
              <a:rPr lang="en-US" dirty="0"/>
              <a:t> </a:t>
            </a:r>
            <a:endParaRPr/>
          </a:p>
        </p:txBody>
      </p:sp>
      <p:sp>
        <p:nvSpPr>
          <p:cNvPr id="140" name="Success of CPR depends on how you are physically moments before heart stops…"/>
          <p:cNvSpPr txBox="1">
            <a:spLocks noGrp="1"/>
          </p:cNvSpPr>
          <p:nvPr>
            <p:ph type="body" idx="1"/>
          </p:nvPr>
        </p:nvSpPr>
        <p:spPr>
          <a:prstGeom prst="rect">
            <a:avLst/>
          </a:prstGeom>
        </p:spPr>
        <p:txBody>
          <a:bodyPr lIns="45718" tIns="45718" rIns="45718" bIns="45718" anchor="t">
            <a:normAutofit/>
          </a:bodyPr>
          <a:lstStyle/>
          <a:p>
            <a:pPr marL="342265" indent="-342265">
              <a:defRPr sz="2600">
                <a:latin typeface="+mj-lt"/>
                <a:ea typeface="+mj-ea"/>
                <a:cs typeface="+mj-cs"/>
                <a:sym typeface="Helvetica"/>
              </a:defRPr>
            </a:pPr>
            <a:r>
              <a:rPr sz="2000"/>
              <a:t>Success of CPR depends on how you are physically moments before heart stops</a:t>
            </a:r>
            <a:endParaRPr lang="en-US" sz="2000" dirty="0"/>
          </a:p>
          <a:p>
            <a:pPr marL="342265" indent="-342265">
              <a:defRPr sz="2600">
                <a:latin typeface="+mj-lt"/>
                <a:ea typeface="+mj-ea"/>
                <a:cs typeface="+mj-cs"/>
                <a:sym typeface="Helvetica"/>
              </a:defRPr>
            </a:pPr>
            <a:r>
              <a:rPr sz="2000"/>
              <a:t>Successful when heart goes first not last</a:t>
            </a:r>
            <a:r>
              <a:rPr lang="en-US" sz="2000" dirty="0"/>
              <a:t> </a:t>
            </a:r>
            <a:endParaRPr sz="2000" dirty="0"/>
          </a:p>
          <a:p>
            <a:pPr marL="342265" indent="-342265">
              <a:defRPr sz="2600">
                <a:latin typeface="+mj-lt"/>
                <a:ea typeface="+mj-ea"/>
                <a:cs typeface="+mj-cs"/>
                <a:sym typeface="Helvetica"/>
              </a:defRPr>
            </a:pPr>
            <a:r>
              <a:rPr sz="2000"/>
              <a:t>Cannot reverse years of frailty</a:t>
            </a:r>
          </a:p>
          <a:p>
            <a:pPr marL="342265" indent="-342265">
              <a:defRPr sz="2600">
                <a:latin typeface="+mj-lt"/>
                <a:ea typeface="+mj-ea"/>
                <a:cs typeface="+mj-cs"/>
                <a:sym typeface="Helvetica"/>
              </a:defRPr>
            </a:pPr>
            <a:r>
              <a:rPr sz="2000"/>
              <a:t>If over 75 and one other significant illness such as frailty or reduced renal function for example then success is &lt;1% and can cause real harm and prevent normal dignified dying</a:t>
            </a:r>
            <a:r>
              <a:rPr lang="en-US" sz="2000" dirty="0"/>
              <a:t> </a:t>
            </a:r>
            <a:endParaRPr sz="2000" dirty="0"/>
          </a:p>
        </p:txBody>
      </p:sp>
    </p:spTree>
  </p:cSld>
  <p:clrMapOvr>
    <a:masterClrMapping/>
  </p:clrMapOvr>
  <p:transition spd="med"/>
</p:sld>
</file>

<file path=ppt/theme/theme1.xml><?xml version="1.0" encoding="utf-8"?>
<a:theme xmlns:a="http://schemas.openxmlformats.org/drawingml/2006/main" name="NHS GG&amp;C PowerPoint Template">
  <a:themeElements>
    <a:clrScheme name="NHS GG&amp;C PowerPoint Template">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NHS GG&amp;C PowerPoint Template">
      <a:majorFont>
        <a:latin typeface="Helvetica"/>
        <a:ea typeface="Helvetica"/>
        <a:cs typeface="Helvetica"/>
      </a:majorFont>
      <a:minorFont>
        <a:latin typeface="Arial"/>
        <a:ea typeface="Arial"/>
        <a:cs typeface="Arial"/>
      </a:minorFont>
    </a:fontScheme>
    <a:fmtScheme name="NHS GG&amp;C PowerPoint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HS GG&amp;C PowerPoint Template">
  <a:themeElements>
    <a:clrScheme name="NHS GG&amp;C PowerPoint Template">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NHS GG&amp;C PowerPoint Template">
      <a:majorFont>
        <a:latin typeface="Helvetica"/>
        <a:ea typeface="Helvetica"/>
        <a:cs typeface="Helvetica"/>
      </a:majorFont>
      <a:minorFont>
        <a:latin typeface="Arial"/>
        <a:ea typeface="Arial"/>
        <a:cs typeface="Arial"/>
      </a:minorFont>
    </a:fontScheme>
    <a:fmtScheme name="NHS GG&amp;C PowerPoint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523</Words>
  <Application>Microsoft Office PowerPoint</Application>
  <PresentationFormat>On-screen Show (4:3)</PresentationFormat>
  <Paragraphs>111</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Helvetica</vt:lpstr>
      <vt:lpstr>NHS GG&amp;C PowerPoint Template</vt:lpstr>
      <vt:lpstr>Care Home Pack Updated for Winter 21/22</vt:lpstr>
      <vt:lpstr>Winter 2021/22</vt:lpstr>
      <vt:lpstr>Quick Guide</vt:lpstr>
      <vt:lpstr>Checklist to review for all care home  patients </vt:lpstr>
      <vt:lpstr>ACP</vt:lpstr>
      <vt:lpstr>ACP</vt:lpstr>
      <vt:lpstr>ACP</vt:lpstr>
      <vt:lpstr>DNACPR </vt:lpstr>
      <vt:lpstr>DNACPR </vt:lpstr>
      <vt:lpstr>DNACPR </vt:lpstr>
      <vt:lpstr>Just in case medication  STOCK </vt:lpstr>
      <vt:lpstr>Just in case medication  </vt:lpstr>
      <vt:lpstr>Just in case medication PREAUTHORISATION FORMS </vt:lpstr>
      <vt:lpstr>Repurposing of medication </vt:lpstr>
      <vt:lpstr>PowerPoint Presentation</vt:lpstr>
      <vt:lpstr>Palliative care guidelines </vt:lpstr>
      <vt:lpstr>Oxygen Concentrators</vt:lpstr>
      <vt:lpstr>Confirmation of death</vt:lpstr>
      <vt:lpstr>Support for you!</vt:lpstr>
      <vt:lpstr>Thank you for all you 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Home Pack Updated for Winter 21/22</dc:title>
  <dc:creator>Kelly, Lorna</dc:creator>
  <cp:lastModifiedBy>Hendren, Sandra</cp:lastModifiedBy>
  <cp:revision>35</cp:revision>
  <dcterms:modified xsi:type="dcterms:W3CDTF">2021-11-25T16:07:05Z</dcterms:modified>
</cp:coreProperties>
</file>