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0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gille311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2101" autoAdjust="0"/>
  </p:normalViewPr>
  <p:slideViewPr>
    <p:cSldViewPr snapToGrid="0">
      <p:cViewPr varScale="1">
        <p:scale>
          <a:sx n="40" d="100"/>
          <a:sy n="40" d="100"/>
        </p:scale>
        <p:origin x="1392" y="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14047-A11A-4AB7-A95F-3CE4E75C3FB6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F694C-F0A1-4CA1-91B5-EC601045AB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985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F694C-F0A1-4CA1-91B5-EC601045AB3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735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320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00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17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80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74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14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99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216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543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4005-C676-4C49-AABF-A3EDB7FBC740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97CF-8110-417A-8974-F8AE9983C8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3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04005-C676-4C49-AABF-A3EDB7FBC740}" type="datetimeFigureOut">
              <a:rPr lang="en-GB" smtClean="0"/>
              <a:pPr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A97CF-8110-417A-8974-F8AE9983C8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08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xmlns="" id="{5C887155-7F34-4049-B7F0-CBC6F45BBDC6}"/>
              </a:ext>
            </a:extLst>
          </p:cNvPr>
          <p:cNvCxnSpPr>
            <a:cxnSpLocks/>
            <a:stCxn id="141" idx="3"/>
          </p:cNvCxnSpPr>
          <p:nvPr/>
        </p:nvCxnSpPr>
        <p:spPr>
          <a:xfrm>
            <a:off x="4156890" y="1195801"/>
            <a:ext cx="2535645" cy="143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xmlns="" id="{5C887155-7F34-4049-B7F0-CBC6F45BBDC6}"/>
              </a:ext>
            </a:extLst>
          </p:cNvPr>
          <p:cNvCxnSpPr>
            <a:cxnSpLocks/>
          </p:cNvCxnSpPr>
          <p:nvPr/>
        </p:nvCxnSpPr>
        <p:spPr>
          <a:xfrm>
            <a:off x="2220685" y="1204595"/>
            <a:ext cx="13063" cy="51075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0CC0B42-DC38-4A21-8699-40269F3ADCE7}"/>
              </a:ext>
            </a:extLst>
          </p:cNvPr>
          <p:cNvSpPr/>
          <p:nvPr/>
        </p:nvSpPr>
        <p:spPr>
          <a:xfrm>
            <a:off x="2693707" y="209893"/>
            <a:ext cx="4749364" cy="32845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>
                <a:latin typeface="Univers" panose="020B0503020202020204" pitchFamily="34" charset="0"/>
              </a:rPr>
              <a:t>CARE HOME COVID 19 Repurposing of Medicines Guidance </a:t>
            </a:r>
            <a:endParaRPr lang="en-GB" sz="1200" b="1" dirty="0">
              <a:latin typeface="Univers" panose="020B0503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FEF3DEA7-3E50-451B-ADBD-A95A9A581C1C}"/>
              </a:ext>
            </a:extLst>
          </p:cNvPr>
          <p:cNvSpPr/>
          <p:nvPr/>
        </p:nvSpPr>
        <p:spPr>
          <a:xfrm>
            <a:off x="262809" y="189960"/>
            <a:ext cx="1245849" cy="600074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>
                <a:latin typeface="Univers" panose="020B0503020202020204" pitchFamily="34" charset="0"/>
              </a:rPr>
              <a:t>CARE HOME </a:t>
            </a:r>
            <a:r>
              <a:rPr lang="en-US" sz="1200" b="1" dirty="0">
                <a:latin typeface="Univers" panose="020B0503020202020204" pitchFamily="34" charset="0"/>
              </a:rPr>
              <a:t>Advice </a:t>
            </a:r>
            <a:r>
              <a:rPr lang="en-US" sz="1200" b="1" dirty="0" smtClean="0">
                <a:latin typeface="Univers" panose="020B0503020202020204" pitchFamily="34" charset="0"/>
              </a:rPr>
              <a:t> </a:t>
            </a:r>
            <a:endParaRPr lang="en-GB" sz="1200" b="1" dirty="0">
              <a:latin typeface="Univers" panose="020B050302020202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xmlns="" id="{D4B73BCC-F1A3-46AC-902F-9F8044F656CE}"/>
              </a:ext>
            </a:extLst>
          </p:cNvPr>
          <p:cNvSpPr/>
          <p:nvPr/>
        </p:nvSpPr>
        <p:spPr>
          <a:xfrm>
            <a:off x="8041571" y="187820"/>
            <a:ext cx="1691258" cy="600074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>
                <a:latin typeface="Univers" panose="020B0503020202020204" pitchFamily="34" charset="0"/>
              </a:rPr>
              <a:t>Valid </a:t>
            </a:r>
            <a:r>
              <a:rPr lang="en-US" sz="1050" b="1" smtClean="0">
                <a:latin typeface="Univers" panose="020B0503020202020204" pitchFamily="34" charset="0"/>
              </a:rPr>
              <a:t>as 18/6/21 </a:t>
            </a:r>
            <a:endParaRPr lang="en-GB" sz="1050" b="1" dirty="0">
              <a:latin typeface="Univers" panose="020B0503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E3BA140-91C9-2349-977D-175BBC908E51}"/>
              </a:ext>
            </a:extLst>
          </p:cNvPr>
          <p:cNvSpPr txBox="1"/>
          <p:nvPr/>
        </p:nvSpPr>
        <p:spPr>
          <a:xfrm>
            <a:off x="3876072" y="16109"/>
            <a:ext cx="25639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Produced by GG&amp;C </a:t>
            </a:r>
            <a:r>
              <a:rPr lang="en-GB" sz="900" dirty="0" smtClean="0"/>
              <a:t>Care Home Pharmacy Group</a:t>
            </a:r>
            <a:endParaRPr lang="en-GB" sz="9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E8990177-D8A6-404B-BDC5-1EE28B78D4B9}"/>
              </a:ext>
            </a:extLst>
          </p:cNvPr>
          <p:cNvSpPr/>
          <p:nvPr/>
        </p:nvSpPr>
        <p:spPr>
          <a:xfrm>
            <a:off x="182066" y="1971469"/>
            <a:ext cx="5277763" cy="3254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Does resident have immediate need for medicine?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5C887155-7F34-4049-B7F0-CBC6F45BBDC6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5428342" y="2104571"/>
            <a:ext cx="1281614" cy="104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DDA99D59-CBAC-4C20-AEF3-A2B9D4197BB8}"/>
              </a:ext>
            </a:extLst>
          </p:cNvPr>
          <p:cNvSpPr/>
          <p:nvPr/>
        </p:nvSpPr>
        <p:spPr>
          <a:xfrm>
            <a:off x="5687607" y="1097279"/>
            <a:ext cx="424360" cy="3265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NO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DDA99D59-CBAC-4C20-AEF3-A2B9D4197BB8}"/>
              </a:ext>
            </a:extLst>
          </p:cNvPr>
          <p:cNvSpPr/>
          <p:nvPr/>
        </p:nvSpPr>
        <p:spPr>
          <a:xfrm>
            <a:off x="6709956" y="1948336"/>
            <a:ext cx="2978332" cy="3333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Follow normal medicines procedures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DDA99D59-CBAC-4C20-AEF3-A2B9D4197BB8}"/>
              </a:ext>
            </a:extLst>
          </p:cNvPr>
          <p:cNvSpPr/>
          <p:nvPr/>
        </p:nvSpPr>
        <p:spPr>
          <a:xfrm>
            <a:off x="6750594" y="2544255"/>
            <a:ext cx="2965268" cy="10547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050" b="1" u="sng" dirty="0" smtClean="0">
                <a:solidFill>
                  <a:schemeClr val="tx1"/>
                </a:solidFill>
                <a:latin typeface="Univers" panose="020B0503020202020204" pitchFamily="34" charset="0"/>
              </a:rPr>
              <a:t>RISK ASSESSMENT (Resident)</a:t>
            </a:r>
          </a:p>
          <a:p>
            <a:pPr algn="ctr"/>
            <a:r>
              <a:rPr lang="en-GB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Only consider repurposing where resident is in immediate need of medicine and it cannot be accessed in a timely manner via normal routes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5C887155-7F34-4049-B7F0-CBC6F45BBDC6}"/>
              </a:ext>
            </a:extLst>
          </p:cNvPr>
          <p:cNvCxnSpPr>
            <a:cxnSpLocks/>
            <a:stCxn id="32" idx="3"/>
          </p:cNvCxnSpPr>
          <p:nvPr/>
        </p:nvCxnSpPr>
        <p:spPr>
          <a:xfrm flipV="1">
            <a:off x="5073104" y="2960914"/>
            <a:ext cx="1632496" cy="334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DDA99D59-CBAC-4C20-AEF3-A2B9D4197BB8}"/>
              </a:ext>
            </a:extLst>
          </p:cNvPr>
          <p:cNvSpPr/>
          <p:nvPr/>
        </p:nvSpPr>
        <p:spPr>
          <a:xfrm>
            <a:off x="5671642" y="2779485"/>
            <a:ext cx="411296" cy="339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NO 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xmlns="" id="{5C887155-7F34-4049-B7F0-CBC6F45BBDC6}"/>
              </a:ext>
            </a:extLst>
          </p:cNvPr>
          <p:cNvCxnSpPr>
            <a:cxnSpLocks/>
          </p:cNvCxnSpPr>
          <p:nvPr/>
        </p:nvCxnSpPr>
        <p:spPr>
          <a:xfrm>
            <a:off x="5091520" y="3834907"/>
            <a:ext cx="402612" cy="5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xmlns="" id="{5C887155-7F34-4049-B7F0-CBC6F45BBDC6}"/>
              </a:ext>
            </a:extLst>
          </p:cNvPr>
          <p:cNvCxnSpPr>
            <a:cxnSpLocks/>
          </p:cNvCxnSpPr>
          <p:nvPr/>
        </p:nvCxnSpPr>
        <p:spPr>
          <a:xfrm flipV="1">
            <a:off x="5050280" y="4702629"/>
            <a:ext cx="1742406" cy="443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E8990177-D8A6-404B-BDC5-1EE28B78D4B9}"/>
              </a:ext>
            </a:extLst>
          </p:cNvPr>
          <p:cNvSpPr/>
          <p:nvPr/>
        </p:nvSpPr>
        <p:spPr>
          <a:xfrm>
            <a:off x="2024743" y="1516980"/>
            <a:ext cx="444138" cy="2912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YES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4FD4BAEB-3FAB-42BC-9C21-22F3A321B3CB}"/>
              </a:ext>
            </a:extLst>
          </p:cNvPr>
          <p:cNvSpPr/>
          <p:nvPr/>
        </p:nvSpPr>
        <p:spPr>
          <a:xfrm>
            <a:off x="250779" y="3659051"/>
            <a:ext cx="4843010" cy="4310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Is medicine available which is no longer required by another resident e.g. resident  has recovered or died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661E055E-60A5-42CE-8A64-96A8FA290E1C}"/>
              </a:ext>
            </a:extLst>
          </p:cNvPr>
          <p:cNvSpPr/>
          <p:nvPr/>
        </p:nvSpPr>
        <p:spPr>
          <a:xfrm>
            <a:off x="236581" y="4538614"/>
            <a:ext cx="4813665" cy="300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Has medicine assessment been carried out by Healthcare Professional?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E8990177-D8A6-404B-BDC5-1EE28B78D4B9}"/>
              </a:ext>
            </a:extLst>
          </p:cNvPr>
          <p:cNvSpPr/>
          <p:nvPr/>
        </p:nvSpPr>
        <p:spPr>
          <a:xfrm>
            <a:off x="213721" y="2839089"/>
            <a:ext cx="4859383" cy="3105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Has risk assessment been carried out  and repurposing is only option? 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E8990177-D8A6-404B-BDC5-1EE28B78D4B9}"/>
              </a:ext>
            </a:extLst>
          </p:cNvPr>
          <p:cNvSpPr/>
          <p:nvPr/>
        </p:nvSpPr>
        <p:spPr>
          <a:xfrm>
            <a:off x="5448320" y="3607373"/>
            <a:ext cx="1048275" cy="4832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NO </a:t>
            </a:r>
          </a:p>
          <a:p>
            <a:pPr algn="ctr"/>
            <a:r>
              <a:rPr lang="en-US" sz="1050" b="1" dirty="0" smtClean="0">
                <a:solidFill>
                  <a:srgbClr val="FF0000"/>
                </a:solidFill>
                <a:latin typeface="Univers" panose="020B0503020202020204" pitchFamily="34" charset="0"/>
              </a:rPr>
              <a:t> DO NOT USE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E8990177-D8A6-404B-BDC5-1EE28B78D4B9}"/>
              </a:ext>
            </a:extLst>
          </p:cNvPr>
          <p:cNvSpPr/>
          <p:nvPr/>
        </p:nvSpPr>
        <p:spPr>
          <a:xfrm>
            <a:off x="2037153" y="2446153"/>
            <a:ext cx="444138" cy="2912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YES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DDA99D59-CBAC-4C20-AEF3-A2B9D4197BB8}"/>
              </a:ext>
            </a:extLst>
          </p:cNvPr>
          <p:cNvSpPr/>
          <p:nvPr/>
        </p:nvSpPr>
        <p:spPr>
          <a:xfrm>
            <a:off x="2008125" y="3274969"/>
            <a:ext cx="478970" cy="3074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YES 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xmlns="" id="{5C887155-7F34-4049-B7F0-CBC6F45BBDC6}"/>
              </a:ext>
            </a:extLst>
          </p:cNvPr>
          <p:cNvCxnSpPr>
            <a:cxnSpLocks/>
          </p:cNvCxnSpPr>
          <p:nvPr/>
        </p:nvCxnSpPr>
        <p:spPr>
          <a:xfrm>
            <a:off x="4136572" y="5586548"/>
            <a:ext cx="1371600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EA794097-DB3C-41F1-AA8B-75DB0CECF8B8}"/>
              </a:ext>
            </a:extLst>
          </p:cNvPr>
          <p:cNvSpPr/>
          <p:nvPr/>
        </p:nvSpPr>
        <p:spPr>
          <a:xfrm>
            <a:off x="207551" y="5442857"/>
            <a:ext cx="4291877" cy="2757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b="1" dirty="0" smtClean="0">
              <a:solidFill>
                <a:schemeClr val="tx1"/>
              </a:solidFill>
              <a:latin typeface="Univers" panose="020B0503020202020204" pitchFamily="34" charset="0"/>
            </a:endParaRPr>
          </a:p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Does medicine meet repurposing medicine assessment criteria? </a:t>
            </a:r>
          </a:p>
          <a:p>
            <a:pPr algn="ctr"/>
            <a:endParaRPr lang="en-US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DDA99D59-CBAC-4C20-AEF3-A2B9D4197BB8}"/>
              </a:ext>
            </a:extLst>
          </p:cNvPr>
          <p:cNvSpPr/>
          <p:nvPr/>
        </p:nvSpPr>
        <p:spPr>
          <a:xfrm>
            <a:off x="2004425" y="4198384"/>
            <a:ext cx="478970" cy="2769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YES 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xmlns="" id="{EA794097-DB3C-41F1-AA8B-75DB0CECF8B8}"/>
              </a:ext>
            </a:extLst>
          </p:cNvPr>
          <p:cNvSpPr/>
          <p:nvPr/>
        </p:nvSpPr>
        <p:spPr>
          <a:xfrm>
            <a:off x="251094" y="1030515"/>
            <a:ext cx="3905796" cy="3305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Direction to administer medicine received from prescriber  </a:t>
            </a:r>
            <a:endParaRPr lang="en-US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xmlns="" id="{E8990177-D8A6-404B-BDC5-1EE28B78D4B9}"/>
              </a:ext>
            </a:extLst>
          </p:cNvPr>
          <p:cNvSpPr/>
          <p:nvPr/>
        </p:nvSpPr>
        <p:spPr>
          <a:xfrm>
            <a:off x="2012554" y="5041518"/>
            <a:ext cx="444138" cy="2912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YES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xmlns="" id="{EA794097-DB3C-41F1-AA8B-75DB0CECF8B8}"/>
              </a:ext>
            </a:extLst>
          </p:cNvPr>
          <p:cNvSpPr/>
          <p:nvPr/>
        </p:nvSpPr>
        <p:spPr>
          <a:xfrm>
            <a:off x="222070" y="6291020"/>
            <a:ext cx="3609701" cy="3869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b="1" dirty="0" smtClean="0">
              <a:solidFill>
                <a:schemeClr val="tx1"/>
              </a:solidFill>
              <a:latin typeface="Univers" panose="020B0503020202020204" pitchFamily="34" charset="0"/>
            </a:endParaRPr>
          </a:p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Amend MAR chart in line with direction to administer from prescriber as per Care Inspectorate Guidance</a:t>
            </a:r>
          </a:p>
          <a:p>
            <a:pPr algn="ctr"/>
            <a:endParaRPr lang="en-US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68710" y="3904601"/>
            <a:ext cx="2963118" cy="235449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u="sng" dirty="0" smtClean="0">
                <a:latin typeface="Univers" panose="020B0503020202020204"/>
              </a:rPr>
              <a:t>MEDICINES ASSESSMENT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Univers" panose="020B0503020202020204"/>
              </a:rPr>
              <a:t>HC professional (or where not available competent senior carer or manager) to complete medicine assessment paperwork to assess suitability of use.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Univers" panose="020B0503020202020204"/>
              </a:rPr>
              <a:t>Only consider repurposing if medicine meets criteria for safe use.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Univers" panose="020B0503020202020204"/>
              </a:rPr>
              <a:t>Ensure </a:t>
            </a:r>
            <a:r>
              <a:rPr lang="en-GB" sz="1050" b="1" dirty="0">
                <a:latin typeface="Univers" panose="020B0503020202020204"/>
              </a:rPr>
              <a:t>repurposed medicines can be identified as such – DO NOT </a:t>
            </a:r>
            <a:r>
              <a:rPr lang="en-GB" sz="1050" b="1" dirty="0" smtClean="0">
                <a:latin typeface="Univers" panose="020B0503020202020204"/>
              </a:rPr>
              <a:t>WRITE ON/OBSCURE ORIGINAL LABEL.</a:t>
            </a:r>
            <a:endParaRPr lang="en-GB" sz="1050" b="1" dirty="0">
              <a:latin typeface="Univers" panose="020B0503020202020204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Univers" panose="020B0503020202020204"/>
              </a:rPr>
              <a:t>Store </a:t>
            </a:r>
            <a:r>
              <a:rPr lang="en-GB" sz="1050" b="1" dirty="0">
                <a:latin typeface="Univers" panose="020B0503020202020204"/>
              </a:rPr>
              <a:t>separately from other </a:t>
            </a:r>
            <a:r>
              <a:rPr lang="en-GB" sz="1050" b="1" dirty="0" smtClean="0">
                <a:latin typeface="Univers" panose="020B0503020202020204"/>
              </a:rPr>
              <a:t>medicines in a repurposed bag or container - DO NOT TREAT AS STOCK </a:t>
            </a:r>
            <a:r>
              <a:rPr lang="en-GB" sz="1050" b="1" dirty="0" smtClean="0">
                <a:solidFill>
                  <a:srgbClr val="00B050"/>
                </a:solidFill>
                <a:latin typeface="Univers" panose="020B0503020202020204"/>
              </a:rPr>
              <a:t>.Note additional controlled drug requirements</a:t>
            </a:r>
            <a:endParaRPr lang="en-GB" sz="1050" b="1" dirty="0">
              <a:solidFill>
                <a:srgbClr val="00B050"/>
              </a:solidFill>
              <a:latin typeface="Univers" panose="020B0503020202020204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95391" y="5307056"/>
            <a:ext cx="1059260" cy="493819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6737532" y="1055000"/>
            <a:ext cx="2965269" cy="73866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 smtClean="0">
                <a:latin typeface="Univers" panose="020B0503020202020204"/>
              </a:rPr>
              <a:t>Direction to administer must be received from prescriber before administering medicine (written must be received in 24-72 hours if initial direction is verbal) </a:t>
            </a:r>
            <a:endParaRPr lang="en-GB" sz="1050" b="1" dirty="0">
              <a:latin typeface="Univers" panose="020B0503020202020204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E8990177-D8A6-404B-BDC5-1EE28B78D4B9}"/>
              </a:ext>
            </a:extLst>
          </p:cNvPr>
          <p:cNvSpPr/>
          <p:nvPr/>
        </p:nvSpPr>
        <p:spPr>
          <a:xfrm>
            <a:off x="2029095" y="5838449"/>
            <a:ext cx="444138" cy="2572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YES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xmlns="" id="{5C887155-7F34-4049-B7F0-CBC6F45BBDC6}"/>
              </a:ext>
            </a:extLst>
          </p:cNvPr>
          <p:cNvCxnSpPr>
            <a:cxnSpLocks/>
            <a:stCxn id="85" idx="3"/>
            <a:endCxn id="70" idx="1"/>
          </p:cNvCxnSpPr>
          <p:nvPr/>
        </p:nvCxnSpPr>
        <p:spPr>
          <a:xfrm flipV="1">
            <a:off x="3831771" y="6447051"/>
            <a:ext cx="2917372" cy="374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749143" y="6239302"/>
            <a:ext cx="2981233" cy="41549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 smtClean="0">
                <a:latin typeface="Univers" panose="020B0503020202020204"/>
              </a:rPr>
              <a:t>If appropriate inform original prescriber medicine from donor has been repurposed</a:t>
            </a:r>
            <a:endParaRPr lang="en-GB" sz="1050" b="1" dirty="0">
              <a:latin typeface="Univers" panose="020B0503020202020204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737360" y="589964"/>
            <a:ext cx="62251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i="1" dirty="0" smtClean="0">
                <a:latin typeface="Univers" panose="020B0503020202020204"/>
              </a:rPr>
              <a:t>Repurposing is where medicine from one resident (donor) is used for another (recipient) to allow immediate treatment where access to medicines via all other routes is not possible.</a:t>
            </a:r>
            <a:endParaRPr lang="en-GB" sz="1050" b="1" i="1" dirty="0">
              <a:latin typeface="Univers" panose="020B0503020202020204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DDA99D59-CBAC-4C20-AEF3-A2B9D4197BB8}"/>
              </a:ext>
            </a:extLst>
          </p:cNvPr>
          <p:cNvSpPr/>
          <p:nvPr/>
        </p:nvSpPr>
        <p:spPr>
          <a:xfrm>
            <a:off x="5698218" y="1914432"/>
            <a:ext cx="448583" cy="3265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NO 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DDA99D59-CBAC-4C20-AEF3-A2B9D4197BB8}"/>
              </a:ext>
            </a:extLst>
          </p:cNvPr>
          <p:cNvSpPr/>
          <p:nvPr/>
        </p:nvSpPr>
        <p:spPr>
          <a:xfrm>
            <a:off x="5698219" y="4499429"/>
            <a:ext cx="435520" cy="3445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NO 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xmlns="" id="{DDA99D59-CBAC-4C20-AEF3-A2B9D4197BB8}"/>
              </a:ext>
            </a:extLst>
          </p:cNvPr>
          <p:cNvSpPr/>
          <p:nvPr/>
        </p:nvSpPr>
        <p:spPr>
          <a:xfrm>
            <a:off x="3962400" y="6037942"/>
            <a:ext cx="2540000" cy="6386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Record administration on MAR chart</a:t>
            </a:r>
          </a:p>
          <a:p>
            <a:pPr>
              <a:buFont typeface="Arial" pitchFamily="34" charset="0"/>
              <a:buChar char="•"/>
            </a:pPr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Complete repurposing log record </a:t>
            </a:r>
          </a:p>
          <a:p>
            <a:r>
              <a:rPr lang="en-US" sz="105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 &amp; CD register if  Schedule 2 CD </a:t>
            </a:r>
            <a:endParaRPr lang="en-GB" sz="1050" b="1" dirty="0">
              <a:solidFill>
                <a:schemeClr val="tx1"/>
              </a:solidFill>
              <a:latin typeface="Univers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28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5577</TotalTime>
  <Words>310</Words>
  <Application>Microsoft Office PowerPoint</Application>
  <PresentationFormat>A4 Paper (210x297 mm)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Univers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McDevitt</dc:creator>
  <cp:lastModifiedBy>Hendren, Sandra</cp:lastModifiedBy>
  <cp:revision>97</cp:revision>
  <dcterms:created xsi:type="dcterms:W3CDTF">2020-03-20T14:30:57Z</dcterms:created>
  <dcterms:modified xsi:type="dcterms:W3CDTF">2021-06-25T14:08:22Z</dcterms:modified>
</cp:coreProperties>
</file>