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n McDevitt" initials="SM" lastIdx="1" clrIdx="0">
    <p:extLst>
      <p:ext uri="{19B8F6BF-5375-455C-9EA6-DF929625EA0E}">
        <p15:presenceInfo xmlns:p15="http://schemas.microsoft.com/office/powerpoint/2012/main" userId="e296e451d01cbc2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94709"/>
  </p:normalViewPr>
  <p:slideViewPr>
    <p:cSldViewPr snapToGrid="0">
      <p:cViewPr>
        <p:scale>
          <a:sx n="400" d="100"/>
          <a:sy n="400" d="100"/>
        </p:scale>
        <p:origin x="-7912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14047-A11A-4AB7-A95F-3CE4E75C3FB6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694C-F0A1-4CA1-91B5-EC601045A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98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0313" y="857250"/>
            <a:ext cx="16033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F694C-F0A1-4CA1-91B5-EC601045AB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40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60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6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93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78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7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2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02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38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6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68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04005-C676-4C49-AABF-A3EDB7FBC740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4AD2DAF-28DF-2547-AF44-B467CB8A7EC1}"/>
              </a:ext>
            </a:extLst>
          </p:cNvPr>
          <p:cNvSpPr/>
          <p:nvPr/>
        </p:nvSpPr>
        <p:spPr>
          <a:xfrm>
            <a:off x="4468554" y="3346362"/>
            <a:ext cx="2307112" cy="1654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EF3DEA7-3E50-451B-ADBD-A95A9A581C1C}"/>
              </a:ext>
            </a:extLst>
          </p:cNvPr>
          <p:cNvSpPr/>
          <p:nvPr/>
        </p:nvSpPr>
        <p:spPr>
          <a:xfrm>
            <a:off x="176212" y="184902"/>
            <a:ext cx="968625" cy="41543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latin typeface="Univers" panose="020B0503020202020204" pitchFamily="34" charset="0"/>
              </a:rPr>
              <a:t>GP Advice 10  </a:t>
            </a:r>
            <a:endParaRPr lang="en-GB" sz="1000" b="1" dirty="0">
              <a:latin typeface="Univers" panose="020B0503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C30D4E1-D3E4-4257-A278-F0A2066EC720}"/>
              </a:ext>
            </a:extLst>
          </p:cNvPr>
          <p:cNvSpPr/>
          <p:nvPr/>
        </p:nvSpPr>
        <p:spPr>
          <a:xfrm>
            <a:off x="1568970" y="246947"/>
            <a:ext cx="3897443" cy="29134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latin typeface="Univers" panose="020B0503020202020204" pitchFamily="34" charset="0"/>
              </a:rPr>
              <a:t>GG &amp; C COVID 19 Pathway v10 WINTER </a:t>
            </a:r>
            <a:r>
              <a:rPr lang="en-US" sz="1000" b="1">
                <a:latin typeface="Univers" panose="020B0503020202020204" pitchFamily="34" charset="0"/>
              </a:rPr>
              <a:t>2021 V5</a:t>
            </a:r>
            <a:endParaRPr lang="en-GB" sz="1000" b="1" dirty="0">
              <a:latin typeface="Univers" panose="020B0503020202020204" pitchFamily="34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C830162-33DD-4D94-80DD-DF407753FFD0}"/>
              </a:ext>
            </a:extLst>
          </p:cNvPr>
          <p:cNvSpPr/>
          <p:nvPr/>
        </p:nvSpPr>
        <p:spPr>
          <a:xfrm>
            <a:off x="5604796" y="184902"/>
            <a:ext cx="1170871" cy="41543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20/12/21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C3A062-AB8D-E543-B027-1AB0724737A6}"/>
              </a:ext>
            </a:extLst>
          </p:cNvPr>
          <p:cNvSpPr txBox="1"/>
          <p:nvPr/>
        </p:nvSpPr>
        <p:spPr>
          <a:xfrm>
            <a:off x="2167477" y="14438"/>
            <a:ext cx="2414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Produced by GG&amp;C PC Clinical Advisory Group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706A748-E368-8741-B6B6-9A365A498A4E}"/>
              </a:ext>
            </a:extLst>
          </p:cNvPr>
          <p:cNvSpPr/>
          <p:nvPr/>
        </p:nvSpPr>
        <p:spPr>
          <a:xfrm>
            <a:off x="745321" y="865922"/>
            <a:ext cx="3288021" cy="291345"/>
          </a:xfrm>
          <a:prstGeom prst="rect">
            <a:avLst/>
          </a:prstGeom>
          <a:solidFill>
            <a:schemeClr val="bg2">
              <a:lumMod val="5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Univers" panose="020B0503020202020204" pitchFamily="34" charset="0"/>
              </a:rPr>
              <a:t>Phone call for COVID19 Concern </a:t>
            </a:r>
            <a:endParaRPr lang="en-GB" sz="1200" b="1" dirty="0">
              <a:latin typeface="Univers" panose="020B0503020202020204" pitchFamily="34" charset="0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3671123-978E-6543-881A-C766B6523DF9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2175894" y="1156722"/>
            <a:ext cx="1" cy="2301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4" descr="Image result for phone icon">
            <a:extLst>
              <a:ext uri="{FF2B5EF4-FFF2-40B4-BE49-F238E27FC236}">
                <a16:creationId xmlns:a16="http://schemas.microsoft.com/office/drawing/2014/main" id="{F8963046-DE30-E64C-ABF0-35B1EC241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59" y="866467"/>
            <a:ext cx="290255" cy="290255"/>
          </a:xfrm>
          <a:prstGeom prst="rect">
            <a:avLst/>
          </a:prstGeom>
          <a:noFill/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id="{F3D38556-3A82-5142-B989-6E05FE084513}"/>
              </a:ext>
            </a:extLst>
          </p:cNvPr>
          <p:cNvSpPr/>
          <p:nvPr/>
        </p:nvSpPr>
        <p:spPr>
          <a:xfrm>
            <a:off x="323074" y="1949620"/>
            <a:ext cx="3707631" cy="347456"/>
          </a:xfrm>
          <a:prstGeom prst="rect">
            <a:avLst/>
          </a:prstGeom>
          <a:solidFill>
            <a:schemeClr val="tx1">
              <a:lumMod val="95000"/>
              <a:lumOff val="5000"/>
              <a:alpha val="7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Telephone Assessment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087669D4-1F3D-6B44-A33C-8D932B539EB2}"/>
              </a:ext>
            </a:extLst>
          </p:cNvPr>
          <p:cNvCxnSpPr>
            <a:cxnSpLocks/>
            <a:stCxn id="20" idx="2"/>
            <a:endCxn id="106" idx="0"/>
          </p:cNvCxnSpPr>
          <p:nvPr/>
        </p:nvCxnSpPr>
        <p:spPr>
          <a:xfrm>
            <a:off x="2175895" y="1751528"/>
            <a:ext cx="995" cy="1980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4208A46-07F0-5A49-9583-936255F78708}"/>
              </a:ext>
            </a:extLst>
          </p:cNvPr>
          <p:cNvSpPr/>
          <p:nvPr/>
        </p:nvSpPr>
        <p:spPr>
          <a:xfrm>
            <a:off x="323072" y="5099002"/>
            <a:ext cx="3445671" cy="473463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General Practice Assessment (Face to face)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FA27A05-551E-824D-BF07-5EFB202CA9C8}"/>
              </a:ext>
            </a:extLst>
          </p:cNvPr>
          <p:cNvSpPr/>
          <p:nvPr/>
        </p:nvSpPr>
        <p:spPr>
          <a:xfrm>
            <a:off x="2462623" y="3582487"/>
            <a:ext cx="1059055" cy="222951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AGED UNDER 12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cxnSp>
        <p:nvCxnSpPr>
          <p:cNvPr id="118" name="Elbow Connector 146">
            <a:extLst>
              <a:ext uri="{FF2B5EF4-FFF2-40B4-BE49-F238E27FC236}">
                <a16:creationId xmlns:a16="http://schemas.microsoft.com/office/drawing/2014/main" id="{262E14F0-4A00-8C47-98AC-4AF34CE78AE1}"/>
              </a:ext>
            </a:extLst>
          </p:cNvPr>
          <p:cNvCxnSpPr>
            <a:cxnSpLocks/>
            <a:endCxn id="115" idx="0"/>
          </p:cNvCxnSpPr>
          <p:nvPr/>
        </p:nvCxnSpPr>
        <p:spPr>
          <a:xfrm>
            <a:off x="2986116" y="3346362"/>
            <a:ext cx="6035" cy="2361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28">
            <a:extLst>
              <a:ext uri="{FF2B5EF4-FFF2-40B4-BE49-F238E27FC236}">
                <a16:creationId xmlns:a16="http://schemas.microsoft.com/office/drawing/2014/main" id="{E57E3C8D-6D5E-8D44-877F-FEFB56DBA812}"/>
              </a:ext>
            </a:extLst>
          </p:cNvPr>
          <p:cNvCxnSpPr>
            <a:cxnSpLocks/>
            <a:endCxn id="144" idx="0"/>
          </p:cNvCxnSpPr>
          <p:nvPr/>
        </p:nvCxnSpPr>
        <p:spPr>
          <a:xfrm>
            <a:off x="922832" y="4343468"/>
            <a:ext cx="0" cy="1968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02AA0EF-9690-C340-A6F0-AF4C349FF9B6}"/>
              </a:ext>
            </a:extLst>
          </p:cNvPr>
          <p:cNvSpPr/>
          <p:nvPr/>
        </p:nvSpPr>
        <p:spPr>
          <a:xfrm>
            <a:off x="1648133" y="1415872"/>
            <a:ext cx="1059055" cy="290255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LOSS/CHANGE IN TASTE/SMELL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4CD90B7-3396-A145-858C-964EB4656D0C}"/>
              </a:ext>
            </a:extLst>
          </p:cNvPr>
          <p:cNvSpPr/>
          <p:nvPr/>
        </p:nvSpPr>
        <p:spPr>
          <a:xfrm>
            <a:off x="380475" y="1422174"/>
            <a:ext cx="923406" cy="282977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FEVER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0DB207A-195E-294E-9E06-DC831B857F61}"/>
              </a:ext>
            </a:extLst>
          </p:cNvPr>
          <p:cNvSpPr/>
          <p:nvPr/>
        </p:nvSpPr>
        <p:spPr>
          <a:xfrm>
            <a:off x="3108840" y="1419836"/>
            <a:ext cx="813609" cy="290255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COUGH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A0AF99-8079-5841-B9B5-00678B5658AB}"/>
              </a:ext>
            </a:extLst>
          </p:cNvPr>
          <p:cNvSpPr/>
          <p:nvPr/>
        </p:nvSpPr>
        <p:spPr>
          <a:xfrm>
            <a:off x="1303881" y="1420188"/>
            <a:ext cx="364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Univers Condensed" panose="020B0506020202050204" pitchFamily="34" charset="0"/>
              </a:rPr>
              <a:t>OR</a:t>
            </a:r>
            <a:endParaRPr lang="en-GB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C7B18-8E57-0C41-9763-8EA8F82335C3}"/>
              </a:ext>
            </a:extLst>
          </p:cNvPr>
          <p:cNvSpPr/>
          <p:nvPr/>
        </p:nvSpPr>
        <p:spPr>
          <a:xfrm>
            <a:off x="2707188" y="1419836"/>
            <a:ext cx="3922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Univers Condensed" panose="020B0506020202050204" pitchFamily="34" charset="0"/>
              </a:rPr>
              <a:t>OR</a:t>
            </a:r>
            <a:endParaRPr lang="en-GB" sz="1200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63080F0-6F98-3D44-85CD-A6F8060F9C9D}"/>
              </a:ext>
            </a:extLst>
          </p:cNvPr>
          <p:cNvSpPr/>
          <p:nvPr/>
        </p:nvSpPr>
        <p:spPr>
          <a:xfrm>
            <a:off x="454675" y="2531913"/>
            <a:ext cx="1003686" cy="290255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dirty="0">
                <a:latin typeface="Univers Condensed" panose="020B0506020202050204" pitchFamily="34" charset="0"/>
              </a:rPr>
              <a:t>New Breathlessness</a:t>
            </a:r>
          </a:p>
          <a:p>
            <a:pPr lvl="0" algn="ctr"/>
            <a:r>
              <a:rPr lang="en-GB" sz="800" b="1" dirty="0">
                <a:latin typeface="Univers Condensed" panose="020B0506020202050204" pitchFamily="34" charset="0"/>
              </a:rPr>
              <a:t>MMRC&gt;1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3F48AB9-8D7F-FE46-BBAE-5C2247D12455}"/>
              </a:ext>
            </a:extLst>
          </p:cNvPr>
          <p:cNvSpPr/>
          <p:nvPr/>
        </p:nvSpPr>
        <p:spPr>
          <a:xfrm>
            <a:off x="2001693" y="2531745"/>
            <a:ext cx="1038553" cy="290255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dirty="0">
                <a:latin typeface="Univers Condensed" panose="020B0506020202050204" pitchFamily="34" charset="0"/>
              </a:rPr>
              <a:t>Clinical concern or </a:t>
            </a:r>
          </a:p>
          <a:p>
            <a:pPr lvl="0" algn="ctr"/>
            <a:r>
              <a:rPr lang="en-GB" sz="800" b="1" dirty="0">
                <a:latin typeface="Univers Condensed" panose="020B0506020202050204" pitchFamily="34" charset="0"/>
              </a:rPr>
              <a:t>Significantly unwell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101173-7EE3-594B-B1E5-6C4B9B8A2B83}"/>
              </a:ext>
            </a:extLst>
          </p:cNvPr>
          <p:cNvSpPr/>
          <p:nvPr/>
        </p:nvSpPr>
        <p:spPr>
          <a:xfrm>
            <a:off x="1540759" y="2480483"/>
            <a:ext cx="460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Univers Condensed" panose="020B0506020202050204" pitchFamily="34" charset="0"/>
              </a:rPr>
              <a:t>OR</a:t>
            </a:r>
            <a:endParaRPr lang="en-GB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A6F7D52-FF5E-A846-B444-971AB74DBA71}"/>
              </a:ext>
            </a:extLst>
          </p:cNvPr>
          <p:cNvSpPr/>
          <p:nvPr/>
        </p:nvSpPr>
        <p:spPr>
          <a:xfrm>
            <a:off x="323072" y="3065305"/>
            <a:ext cx="3445671" cy="290255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1200" b="1" dirty="0">
                <a:latin typeface="Univers Condensed" panose="020B0506020202050204" pitchFamily="34" charset="0"/>
              </a:rPr>
              <a:t>Clinician decides on face to face clinical assessment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6C86DA98-06F8-9641-952A-E69AEC118014}"/>
              </a:ext>
            </a:extLst>
          </p:cNvPr>
          <p:cNvSpPr/>
          <p:nvPr/>
        </p:nvSpPr>
        <p:spPr>
          <a:xfrm>
            <a:off x="745321" y="3999615"/>
            <a:ext cx="1068062" cy="370037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u="sng" dirty="0">
                <a:latin typeface="Univers Condensed" panose="020B0506020202050204" pitchFamily="34" charset="0"/>
              </a:rPr>
              <a:t>HAD</a:t>
            </a:r>
            <a:r>
              <a:rPr lang="en-GB" sz="800" b="1" dirty="0">
                <a:latin typeface="Univers Condensed" panose="020B0506020202050204" pitchFamily="34" charset="0"/>
              </a:rPr>
              <a:t> 2 Vaccinations &amp; Negative PCR and </a:t>
            </a:r>
            <a:r>
              <a:rPr lang="en-GB" sz="800" b="1" u="sng" dirty="0">
                <a:latin typeface="Univers Condensed" panose="020B0506020202050204" pitchFamily="34" charset="0"/>
              </a:rPr>
              <a:t>NO</a:t>
            </a:r>
            <a:r>
              <a:rPr lang="en-GB" sz="800" b="1" dirty="0">
                <a:latin typeface="Univers Condensed" panose="020B0506020202050204" pitchFamily="34" charset="0"/>
              </a:rPr>
              <a:t> Close Family contact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DDD55DD6-BA3C-D547-A90C-8348FA92F437}"/>
              </a:ext>
            </a:extLst>
          </p:cNvPr>
          <p:cNvSpPr/>
          <p:nvPr/>
        </p:nvSpPr>
        <p:spPr>
          <a:xfrm>
            <a:off x="4551050" y="3450703"/>
            <a:ext cx="778344" cy="484880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dirty="0">
                <a:latin typeface="Univers Condensed" panose="020B0506020202050204" pitchFamily="34" charset="0"/>
              </a:rPr>
              <a:t>Positive PCR </a:t>
            </a:r>
            <a:r>
              <a:rPr lang="en-GB" sz="800" b="1" u="sng" dirty="0">
                <a:latin typeface="Univers Condensed" panose="020B0506020202050204" pitchFamily="34" charset="0"/>
              </a:rPr>
              <a:t>OR</a:t>
            </a:r>
            <a:r>
              <a:rPr lang="en-GB" sz="800" b="1" dirty="0">
                <a:latin typeface="Univers Condensed" panose="020B0506020202050204" pitchFamily="34" charset="0"/>
              </a:rPr>
              <a:t> Close Family contact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9532BB1-395E-CA4C-BE35-9A8A02A88367}"/>
              </a:ext>
            </a:extLst>
          </p:cNvPr>
          <p:cNvSpPr txBox="1"/>
          <p:nvPr/>
        </p:nvSpPr>
        <p:spPr>
          <a:xfrm>
            <a:off x="5684839" y="3693961"/>
            <a:ext cx="1074244" cy="958925"/>
          </a:xfrm>
          <a:prstGeom prst="rect">
            <a:avLst/>
          </a:prstGeom>
          <a:noFill/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400" b="1" dirty="0">
                <a:solidFill>
                  <a:schemeClr val="tx1"/>
                </a:solidFill>
                <a:latin typeface="Univers Condensed" panose="020B0506020202050204" pitchFamily="34" charset="0"/>
              </a:rPr>
              <a:t>Covid-19</a:t>
            </a:r>
          </a:p>
          <a:p>
            <a:pPr lvl="0" algn="ctr"/>
            <a:r>
              <a:rPr lang="en-GB" sz="1400" b="1" dirty="0">
                <a:solidFill>
                  <a:schemeClr val="tx1"/>
                </a:solidFill>
                <a:latin typeface="Univers Condensed" panose="020B0506020202050204" pitchFamily="34" charset="0"/>
              </a:rPr>
              <a:t>Community Assessment</a:t>
            </a:r>
          </a:p>
          <a:p>
            <a:pPr lvl="0" algn="ctr"/>
            <a:r>
              <a:rPr lang="en-GB" sz="1400" b="1" dirty="0">
                <a:solidFill>
                  <a:schemeClr val="tx1"/>
                </a:solidFill>
                <a:latin typeface="Univers Condensed" panose="020B0506020202050204" pitchFamily="34" charset="0"/>
              </a:rPr>
              <a:t>Pathway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8F954A3B-3B7C-AE42-9558-3EB2B3A6CA93}"/>
              </a:ext>
            </a:extLst>
          </p:cNvPr>
          <p:cNvSpPr/>
          <p:nvPr/>
        </p:nvSpPr>
        <p:spPr>
          <a:xfrm>
            <a:off x="4553209" y="4164845"/>
            <a:ext cx="778344" cy="733000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dirty="0">
                <a:latin typeface="Univers Condensed" panose="020B0506020202050204" pitchFamily="34" charset="0"/>
              </a:rPr>
              <a:t>Positive PCR or none &amp;/or </a:t>
            </a:r>
            <a:r>
              <a:rPr lang="en-GB" sz="800" b="1" u="sng" dirty="0">
                <a:latin typeface="Univers Condensed" panose="020B0506020202050204" pitchFamily="34" charset="0"/>
              </a:rPr>
              <a:t>NOT</a:t>
            </a:r>
            <a:r>
              <a:rPr lang="en-GB" sz="800" b="1" dirty="0">
                <a:latin typeface="Univers Condensed" panose="020B0506020202050204" pitchFamily="34" charset="0"/>
              </a:rPr>
              <a:t> had 2  Vaccinations &amp;/or Close Family contact 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58477C05-B6B0-2E47-9739-59C8A87FA7C7}"/>
              </a:ext>
            </a:extLst>
          </p:cNvPr>
          <p:cNvSpPr/>
          <p:nvPr/>
        </p:nvSpPr>
        <p:spPr>
          <a:xfrm>
            <a:off x="2456589" y="4003394"/>
            <a:ext cx="1068062" cy="341289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u="sng" dirty="0">
                <a:latin typeface="Univers Condensed" panose="020B0506020202050204" pitchFamily="34" charset="0"/>
              </a:rPr>
              <a:t>Negative</a:t>
            </a:r>
            <a:r>
              <a:rPr lang="en-GB" sz="800" b="1" dirty="0">
                <a:latin typeface="Univers Condensed" panose="020B0506020202050204" pitchFamily="34" charset="0"/>
              </a:rPr>
              <a:t> PCR or None and </a:t>
            </a:r>
            <a:r>
              <a:rPr lang="en-GB" sz="800" b="1" u="sng" dirty="0">
                <a:latin typeface="Univers Condensed" panose="020B0506020202050204" pitchFamily="34" charset="0"/>
              </a:rPr>
              <a:t>NO</a:t>
            </a:r>
            <a:r>
              <a:rPr lang="en-GB" sz="800" b="1" dirty="0">
                <a:latin typeface="Univers Condensed" panose="020B0506020202050204" pitchFamily="34" charset="0"/>
              </a:rPr>
              <a:t> Close Family contact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6B5FD6D-05EB-0943-8E18-31894FF88091}"/>
              </a:ext>
            </a:extLst>
          </p:cNvPr>
          <p:cNvSpPr/>
          <p:nvPr/>
        </p:nvSpPr>
        <p:spPr>
          <a:xfrm>
            <a:off x="745321" y="3584864"/>
            <a:ext cx="1068063" cy="222951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AGED OVER 12 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71ACD83-CA14-C743-89E5-7F7185DF45F2}"/>
              </a:ext>
            </a:extLst>
          </p:cNvPr>
          <p:cNvSpPr/>
          <p:nvPr/>
        </p:nvSpPr>
        <p:spPr>
          <a:xfrm>
            <a:off x="1458361" y="4539460"/>
            <a:ext cx="355022" cy="239641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NO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F503BC8-0DCD-C34F-A50B-8AEB8104442B}"/>
              </a:ext>
            </a:extLst>
          </p:cNvPr>
          <p:cNvSpPr/>
          <p:nvPr/>
        </p:nvSpPr>
        <p:spPr>
          <a:xfrm>
            <a:off x="745321" y="4540288"/>
            <a:ext cx="355022" cy="239641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dirty="0">
                <a:solidFill>
                  <a:prstClr val="white"/>
                </a:solidFill>
                <a:latin typeface="Univers" panose="020B0503020202020204" pitchFamily="34" charset="0"/>
              </a:rPr>
              <a:t>YES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33F7202-81AE-434C-828E-62C4715F1A24}"/>
              </a:ext>
            </a:extLst>
          </p:cNvPr>
          <p:cNvSpPr/>
          <p:nvPr/>
        </p:nvSpPr>
        <p:spPr>
          <a:xfrm>
            <a:off x="323071" y="1386919"/>
            <a:ext cx="3705647" cy="3646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59DE5538-BBF0-1C48-8AD9-9F930ED583AC}"/>
              </a:ext>
            </a:extLst>
          </p:cNvPr>
          <p:cNvSpPr/>
          <p:nvPr/>
        </p:nvSpPr>
        <p:spPr>
          <a:xfrm>
            <a:off x="323071" y="2494735"/>
            <a:ext cx="2785769" cy="3646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CEDF276E-C586-0C43-9F1D-F4964F3D99EE}"/>
              </a:ext>
            </a:extLst>
          </p:cNvPr>
          <p:cNvCxnSpPr>
            <a:cxnSpLocks/>
            <a:endCxn id="145" idx="0"/>
          </p:cNvCxnSpPr>
          <p:nvPr/>
        </p:nvCxnSpPr>
        <p:spPr>
          <a:xfrm>
            <a:off x="1715955" y="2297076"/>
            <a:ext cx="1" cy="1976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90B011C-1835-AA4A-8C16-04E145C85311}"/>
              </a:ext>
            </a:extLst>
          </p:cNvPr>
          <p:cNvCxnSpPr>
            <a:cxnSpLocks/>
            <a:stCxn id="145" idx="2"/>
          </p:cNvCxnSpPr>
          <p:nvPr/>
        </p:nvCxnSpPr>
        <p:spPr>
          <a:xfrm>
            <a:off x="1715956" y="2859344"/>
            <a:ext cx="0" cy="2185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58630B5E-75A4-3B48-A20D-6C918AE82453}"/>
              </a:ext>
            </a:extLst>
          </p:cNvPr>
          <p:cNvCxnSpPr>
            <a:cxnSpLocks/>
            <a:endCxn id="142" idx="0"/>
          </p:cNvCxnSpPr>
          <p:nvPr/>
        </p:nvCxnSpPr>
        <p:spPr>
          <a:xfrm>
            <a:off x="1279353" y="3355560"/>
            <a:ext cx="0" cy="2293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612B8C94-0C9E-D641-8A81-55C38C50299C}"/>
              </a:ext>
            </a:extLst>
          </p:cNvPr>
          <p:cNvCxnSpPr>
            <a:cxnSpLocks/>
            <a:endCxn id="134" idx="0"/>
          </p:cNvCxnSpPr>
          <p:nvPr/>
        </p:nvCxnSpPr>
        <p:spPr>
          <a:xfrm>
            <a:off x="1279352" y="3801661"/>
            <a:ext cx="0" cy="1979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0948FA6F-A655-3C40-BE06-3B5C831FA854}"/>
              </a:ext>
            </a:extLst>
          </p:cNvPr>
          <p:cNvCxnSpPr>
            <a:cxnSpLocks/>
            <a:stCxn id="115" idx="2"/>
            <a:endCxn id="140" idx="0"/>
          </p:cNvCxnSpPr>
          <p:nvPr/>
        </p:nvCxnSpPr>
        <p:spPr>
          <a:xfrm flipH="1">
            <a:off x="2990620" y="3805438"/>
            <a:ext cx="1531" cy="1979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28">
            <a:extLst>
              <a:ext uri="{FF2B5EF4-FFF2-40B4-BE49-F238E27FC236}">
                <a16:creationId xmlns:a16="http://schemas.microsoft.com/office/drawing/2014/main" id="{CB72FA57-593E-A841-87BA-2BCF62B9E279}"/>
              </a:ext>
            </a:extLst>
          </p:cNvPr>
          <p:cNvCxnSpPr>
            <a:cxnSpLocks/>
            <a:endCxn id="143" idx="0"/>
          </p:cNvCxnSpPr>
          <p:nvPr/>
        </p:nvCxnSpPr>
        <p:spPr>
          <a:xfrm>
            <a:off x="1635872" y="4343882"/>
            <a:ext cx="0" cy="1955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28">
            <a:extLst>
              <a:ext uri="{FF2B5EF4-FFF2-40B4-BE49-F238E27FC236}">
                <a16:creationId xmlns:a16="http://schemas.microsoft.com/office/drawing/2014/main" id="{C29CC8D7-E35A-224E-A549-F89AE61D000C}"/>
              </a:ext>
            </a:extLst>
          </p:cNvPr>
          <p:cNvCxnSpPr>
            <a:cxnSpLocks/>
            <a:stCxn id="144" idx="2"/>
          </p:cNvCxnSpPr>
          <p:nvPr/>
        </p:nvCxnSpPr>
        <p:spPr>
          <a:xfrm>
            <a:off x="922832" y="4779929"/>
            <a:ext cx="0" cy="31419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46">
            <a:extLst>
              <a:ext uri="{FF2B5EF4-FFF2-40B4-BE49-F238E27FC236}">
                <a16:creationId xmlns:a16="http://schemas.microsoft.com/office/drawing/2014/main" id="{70270B69-FDDC-6B43-BE5E-2F72166C8299}"/>
              </a:ext>
            </a:extLst>
          </p:cNvPr>
          <p:cNvCxnSpPr>
            <a:cxnSpLocks/>
            <a:stCxn id="115" idx="3"/>
            <a:endCxn id="135" idx="1"/>
          </p:cNvCxnSpPr>
          <p:nvPr/>
        </p:nvCxnSpPr>
        <p:spPr>
          <a:xfrm flipV="1">
            <a:off x="3521678" y="3693143"/>
            <a:ext cx="1029372" cy="82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46">
            <a:extLst>
              <a:ext uri="{FF2B5EF4-FFF2-40B4-BE49-F238E27FC236}">
                <a16:creationId xmlns:a16="http://schemas.microsoft.com/office/drawing/2014/main" id="{09D4B828-8462-564A-AF64-A08872A81299}"/>
              </a:ext>
            </a:extLst>
          </p:cNvPr>
          <p:cNvCxnSpPr>
            <a:cxnSpLocks/>
            <a:stCxn id="135" idx="3"/>
          </p:cNvCxnSpPr>
          <p:nvPr/>
        </p:nvCxnSpPr>
        <p:spPr>
          <a:xfrm>
            <a:off x="5329394" y="3693143"/>
            <a:ext cx="348510" cy="31015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beve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lbow Connector 146">
            <a:extLst>
              <a:ext uri="{FF2B5EF4-FFF2-40B4-BE49-F238E27FC236}">
                <a16:creationId xmlns:a16="http://schemas.microsoft.com/office/drawing/2014/main" id="{5A398BDD-9D10-EC4A-852B-4D010B816CF0}"/>
              </a:ext>
            </a:extLst>
          </p:cNvPr>
          <p:cNvCxnSpPr>
            <a:cxnSpLocks/>
            <a:stCxn id="143" idx="3"/>
          </p:cNvCxnSpPr>
          <p:nvPr/>
        </p:nvCxnSpPr>
        <p:spPr>
          <a:xfrm flipV="1">
            <a:off x="1813383" y="4650937"/>
            <a:ext cx="1125246" cy="8344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28">
            <a:extLst>
              <a:ext uri="{FF2B5EF4-FFF2-40B4-BE49-F238E27FC236}">
                <a16:creationId xmlns:a16="http://schemas.microsoft.com/office/drawing/2014/main" id="{9210997C-5668-774E-B565-808A7AB04496}"/>
              </a:ext>
            </a:extLst>
          </p:cNvPr>
          <p:cNvCxnSpPr>
            <a:cxnSpLocks/>
            <a:stCxn id="140" idx="2"/>
          </p:cNvCxnSpPr>
          <p:nvPr/>
        </p:nvCxnSpPr>
        <p:spPr>
          <a:xfrm>
            <a:off x="2990620" y="4344683"/>
            <a:ext cx="8625" cy="7519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46">
            <a:extLst>
              <a:ext uri="{FF2B5EF4-FFF2-40B4-BE49-F238E27FC236}">
                <a16:creationId xmlns:a16="http://schemas.microsoft.com/office/drawing/2014/main" id="{696704E5-F088-BF43-9F54-BC07C1B727E7}"/>
              </a:ext>
            </a:extLst>
          </p:cNvPr>
          <p:cNvCxnSpPr>
            <a:cxnSpLocks/>
          </p:cNvCxnSpPr>
          <p:nvPr/>
        </p:nvCxnSpPr>
        <p:spPr>
          <a:xfrm flipV="1">
            <a:off x="3042941" y="4646747"/>
            <a:ext cx="1501643" cy="614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46">
            <a:extLst>
              <a:ext uri="{FF2B5EF4-FFF2-40B4-BE49-F238E27FC236}">
                <a16:creationId xmlns:a16="http://schemas.microsoft.com/office/drawing/2014/main" id="{2D28204A-366E-3D4C-BCC4-88140E83BEF0}"/>
              </a:ext>
            </a:extLst>
          </p:cNvPr>
          <p:cNvCxnSpPr>
            <a:cxnSpLocks/>
            <a:stCxn id="139" idx="3"/>
          </p:cNvCxnSpPr>
          <p:nvPr/>
        </p:nvCxnSpPr>
        <p:spPr>
          <a:xfrm flipV="1">
            <a:off x="5331553" y="4369655"/>
            <a:ext cx="346351" cy="16169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D1A8A73-05EB-4348-A3BB-428DF3BA7DF8}"/>
              </a:ext>
            </a:extLst>
          </p:cNvPr>
          <p:cNvSpPr/>
          <p:nvPr/>
        </p:nvSpPr>
        <p:spPr>
          <a:xfrm>
            <a:off x="197472" y="780131"/>
            <a:ext cx="3956844" cy="8975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5474E0-0FEB-CF44-BB41-A2E5B7ED2E60}"/>
              </a:ext>
            </a:extLst>
          </p:cNvPr>
          <p:cNvSpPr txBox="1"/>
          <p:nvPr/>
        </p:nvSpPr>
        <p:spPr>
          <a:xfrm>
            <a:off x="5783756" y="5204163"/>
            <a:ext cx="991910" cy="511725"/>
          </a:xfrm>
          <a:prstGeom prst="rect">
            <a:avLst/>
          </a:prstGeom>
          <a:noFill/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400" b="1" dirty="0">
                <a:solidFill>
                  <a:schemeClr val="tx1"/>
                </a:solidFill>
                <a:latin typeface="Univers Condensed" panose="020B0506020202050204" pitchFamily="34" charset="0"/>
              </a:rPr>
              <a:t>Pathway Home Visit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354504A-24CF-4546-B687-C110D308FDDA}"/>
              </a:ext>
            </a:extLst>
          </p:cNvPr>
          <p:cNvSpPr/>
          <p:nvPr/>
        </p:nvSpPr>
        <p:spPr>
          <a:xfrm>
            <a:off x="4546675" y="5327817"/>
            <a:ext cx="844722" cy="243499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u="sng" dirty="0">
                <a:latin typeface="Univers Condensed" panose="020B0506020202050204" pitchFamily="34" charset="0"/>
              </a:rPr>
              <a:t>If not available</a:t>
            </a:r>
            <a:endParaRPr lang="en-GB" sz="800" b="1" dirty="0">
              <a:latin typeface="Univers Condensed" panose="020B0506020202050204" pitchFamily="34" charset="0"/>
            </a:endParaRPr>
          </a:p>
        </p:txBody>
      </p:sp>
      <p:cxnSp>
        <p:nvCxnSpPr>
          <p:cNvPr id="51" name="Elbow Connector 146">
            <a:extLst>
              <a:ext uri="{FF2B5EF4-FFF2-40B4-BE49-F238E27FC236}">
                <a16:creationId xmlns:a16="http://schemas.microsoft.com/office/drawing/2014/main" id="{193E6AB3-3A63-1A4F-8EDA-9372388A518C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6279711" y="5000485"/>
            <a:ext cx="0" cy="203678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146">
            <a:extLst>
              <a:ext uri="{FF2B5EF4-FFF2-40B4-BE49-F238E27FC236}">
                <a16:creationId xmlns:a16="http://schemas.microsoft.com/office/drawing/2014/main" id="{29F93BA1-7BB0-9545-9D04-1D217FFDA7FF}"/>
              </a:ext>
            </a:extLst>
          </p:cNvPr>
          <p:cNvCxnSpPr>
            <a:cxnSpLocks/>
            <a:stCxn id="49" idx="1"/>
            <a:endCxn id="50" idx="3"/>
          </p:cNvCxnSpPr>
          <p:nvPr/>
        </p:nvCxnSpPr>
        <p:spPr>
          <a:xfrm flipH="1" flipV="1">
            <a:off x="5391397" y="5449567"/>
            <a:ext cx="392359" cy="10459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833A874-90F4-8144-BA1B-F24D159AECE9}"/>
              </a:ext>
            </a:extLst>
          </p:cNvPr>
          <p:cNvCxnSpPr>
            <a:cxnSpLocks/>
          </p:cNvCxnSpPr>
          <p:nvPr/>
        </p:nvCxnSpPr>
        <p:spPr>
          <a:xfrm flipV="1">
            <a:off x="4292393" y="5803474"/>
            <a:ext cx="0" cy="395233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A9430924-9EE2-2748-92FF-87B0FF773EC4}"/>
              </a:ext>
            </a:extLst>
          </p:cNvPr>
          <p:cNvSpPr txBox="1"/>
          <p:nvPr/>
        </p:nvSpPr>
        <p:spPr>
          <a:xfrm>
            <a:off x="4453502" y="7342434"/>
            <a:ext cx="2305824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Univers" panose="020B0503020202020204" pitchFamily="34" charset="0"/>
              </a:rPr>
              <a:t>If GP thinks there is another reason patients needs referral </a:t>
            </a:r>
            <a:r>
              <a:rPr lang="en-GB" sz="800" b="1">
                <a:latin typeface="Univers" panose="020B0503020202020204" pitchFamily="34" charset="0"/>
              </a:rPr>
              <a:t>to CAC, </a:t>
            </a:r>
            <a:r>
              <a:rPr lang="en-GB" sz="800" b="1" dirty="0">
                <a:latin typeface="Univers" panose="020B0503020202020204" pitchFamily="34" charset="0"/>
              </a:rPr>
              <a:t>please state in </a:t>
            </a:r>
            <a:r>
              <a:rPr lang="en-GB" sz="800" b="1">
                <a:latin typeface="Univers" panose="020B0503020202020204" pitchFamily="34" charset="0"/>
              </a:rPr>
              <a:t>the referral.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pic>
        <p:nvPicPr>
          <p:cNvPr id="87" name="Picture 86" descr="A close up of a logo&#10;&#10;Description automatically generated">
            <a:extLst>
              <a:ext uri="{FF2B5EF4-FFF2-40B4-BE49-F238E27FC236}">
                <a16:creationId xmlns:a16="http://schemas.microsoft.com/office/drawing/2014/main" id="{F008EA84-BD33-CB45-AB39-BDB13AFC84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502" y="7886286"/>
            <a:ext cx="2305824" cy="825500"/>
          </a:xfrm>
          <a:prstGeom prst="rect">
            <a:avLst/>
          </a:prstGeom>
          <a:ln cmpd="dbl">
            <a:solidFill>
              <a:schemeClr val="tx1"/>
            </a:solidFill>
            <a:prstDash val="sysDash"/>
          </a:ln>
        </p:spPr>
      </p:pic>
      <p:cxnSp>
        <p:nvCxnSpPr>
          <p:cNvPr id="97" name="Elbow Connector 146">
            <a:extLst>
              <a:ext uri="{FF2B5EF4-FFF2-40B4-BE49-F238E27FC236}">
                <a16:creationId xmlns:a16="http://schemas.microsoft.com/office/drawing/2014/main" id="{8E10F497-9D16-4D4E-9F1F-6C574535B645}"/>
              </a:ext>
            </a:extLst>
          </p:cNvPr>
          <p:cNvCxnSpPr>
            <a:cxnSpLocks/>
            <a:stCxn id="50" idx="1"/>
            <a:endCxn id="106" idx="3"/>
          </p:cNvCxnSpPr>
          <p:nvPr/>
        </p:nvCxnSpPr>
        <p:spPr>
          <a:xfrm rot="10800000">
            <a:off x="4030705" y="2123349"/>
            <a:ext cx="515970" cy="3326219"/>
          </a:xfrm>
          <a:prstGeom prst="bentConnector3">
            <a:avLst>
              <a:gd name="adj1" fmla="val 50000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: Rounded Corners 77">
            <a:extLst>
              <a:ext uri="{FF2B5EF4-FFF2-40B4-BE49-F238E27FC236}">
                <a16:creationId xmlns:a16="http://schemas.microsoft.com/office/drawing/2014/main" id="{0A390A7C-4C95-7543-9504-C73DE52CF0B4}"/>
              </a:ext>
            </a:extLst>
          </p:cNvPr>
          <p:cNvSpPr/>
          <p:nvPr/>
        </p:nvSpPr>
        <p:spPr>
          <a:xfrm>
            <a:off x="4455951" y="773634"/>
            <a:ext cx="2303132" cy="2406964"/>
          </a:xfrm>
          <a:prstGeom prst="roundRect">
            <a:avLst/>
          </a:prstGeom>
          <a:solidFill>
            <a:schemeClr val="tx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u="sng" dirty="0">
                <a:latin typeface="Univers" panose="020B0503020202020204" pitchFamily="34" charset="0"/>
              </a:rPr>
              <a:t>Covid Pathway Overflow</a:t>
            </a:r>
          </a:p>
          <a:p>
            <a:endParaRPr lang="en-US" sz="800" b="1" u="sng" dirty="0">
              <a:latin typeface="Univers" panose="020B0503020202020204" pitchFamily="34" charset="0"/>
            </a:endParaRPr>
          </a:p>
          <a:p>
            <a:r>
              <a:rPr lang="en-US" sz="800" b="1" dirty="0">
                <a:latin typeface="Univers" panose="020B0503020202020204" pitchFamily="34" charset="0"/>
              </a:rPr>
              <a:t>If the Covid Pathway services i.e.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Covid- 19 HUB (Advice)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Community Assessment </a:t>
            </a:r>
            <a:r>
              <a:rPr lang="en-US" sz="800" b="1" dirty="0" err="1">
                <a:latin typeface="Univers" panose="020B0503020202020204" pitchFamily="34" charset="0"/>
              </a:rPr>
              <a:t>Centres</a:t>
            </a:r>
            <a:r>
              <a:rPr lang="en-US" sz="800" b="1" dirty="0">
                <a:latin typeface="Univers" panose="020B0503020202020204" pitchFamily="34" charset="0"/>
              </a:rPr>
              <a:t> (Face to face)*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Covid-19 Home Visit Service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are </a:t>
            </a:r>
            <a:r>
              <a:rPr lang="en-US" sz="800" b="1" u="sng" dirty="0">
                <a:latin typeface="Univers" panose="020B0503020202020204" pitchFamily="34" charset="0"/>
              </a:rPr>
              <a:t>full</a:t>
            </a:r>
            <a:r>
              <a:rPr lang="en-US" sz="800" b="1" dirty="0">
                <a:latin typeface="Univers" panose="020B0503020202020204" pitchFamily="34" charset="0"/>
              </a:rPr>
              <a:t> or </a:t>
            </a:r>
            <a:r>
              <a:rPr lang="en-US" sz="800" b="1" u="sng" dirty="0">
                <a:latin typeface="Univers" panose="020B0503020202020204" pitchFamily="34" charset="0"/>
              </a:rPr>
              <a:t>unavailable</a:t>
            </a:r>
            <a:r>
              <a:rPr lang="en-US" sz="800" b="1" dirty="0">
                <a:latin typeface="Univers" panose="020B0503020202020204" pitchFamily="34" charset="0"/>
              </a:rPr>
              <a:t> then calls may be passed to practices for assessment or review.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*If the CACs are full the practice may be asked to review the patient to decide if the patient can wait to be seen after 6.30pm by the OOH service.</a:t>
            </a:r>
          </a:p>
          <a:p>
            <a:endParaRPr lang="en-US" sz="692" b="1" u="sng" dirty="0">
              <a:latin typeface="Univers" panose="020B0503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7B84BA2-493A-8147-A457-37EBCC6606A8}"/>
              </a:ext>
            </a:extLst>
          </p:cNvPr>
          <p:cNvSpPr txBox="1"/>
          <p:nvPr/>
        </p:nvSpPr>
        <p:spPr>
          <a:xfrm>
            <a:off x="4425977" y="6429249"/>
            <a:ext cx="233310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Univers" panose="020B0503020202020204" pitchFamily="34" charset="0"/>
              </a:rPr>
              <a:t>Covid-19 Assessment centres are set up to assess severity of Covid-19 illness. They are not well suited to assessment of other conditions which would need to be further assessed and managed by the patient’s practice.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42E806D-F71B-7545-97F1-391774183940}"/>
              </a:ext>
            </a:extLst>
          </p:cNvPr>
          <p:cNvSpPr txBox="1"/>
          <p:nvPr/>
        </p:nvSpPr>
        <p:spPr>
          <a:xfrm>
            <a:off x="4425977" y="5885396"/>
            <a:ext cx="2333106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Univers" panose="020B0503020202020204" pitchFamily="34" charset="0"/>
              </a:rPr>
              <a:t>Patient Transport Service is usually available to take patients, who have no other means of transport, to the CACs.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C368E9AF-3189-2B40-8112-1EAE92501475}"/>
                  </a:ext>
                </a:extLst>
              </p:cNvPr>
              <p:cNvSpPr/>
              <p:nvPr/>
            </p:nvSpPr>
            <p:spPr>
              <a:xfrm>
                <a:off x="323071" y="6013142"/>
                <a:ext cx="3445672" cy="1858637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  <a:alpha val="7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7478" tIns="23739" rIns="47478" bIns="23739" numCol="2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316479">
                  <a:lnSpc>
                    <a:spcPct val="150000"/>
                  </a:lnSpc>
                  <a:defRPr/>
                </a:pPr>
                <a:endParaRPr lang="en-US" sz="800" b="1" dirty="0">
                  <a:solidFill>
                    <a:prstClr val="white"/>
                  </a:solidFill>
                  <a:latin typeface="Univers" panose="020B0503020202020204" pitchFamily="34" charset="0"/>
                </a:endParaRPr>
              </a:p>
              <a:p>
                <a:pPr defTabSz="316479">
                  <a:defRPr/>
                </a:pPr>
                <a:r>
                  <a:rPr lang="en-US" sz="800" b="1" dirty="0">
                    <a:solidFill>
                      <a:prstClr val="white"/>
                    </a:solidFill>
                    <a:latin typeface="Univers" panose="020B0503020202020204" pitchFamily="34" charset="0"/>
                  </a:rPr>
                  <a:t>Key symptom : BREATHLESSNESS</a:t>
                </a:r>
              </a:p>
              <a:p>
                <a:pPr defTabSz="316479">
                  <a:defRPr/>
                </a:pPr>
                <a:endParaRPr lang="en-US" sz="800" b="1" dirty="0">
                  <a:solidFill>
                    <a:prstClr val="white"/>
                  </a:solidFill>
                  <a:latin typeface="Univers" panose="020B0503020202020204" pitchFamily="34" charset="0"/>
                </a:endParaRPr>
              </a:p>
              <a:p>
                <a:pPr marL="118680" indent="-118680" defTabSz="316479">
                  <a:buFont typeface="Arial" panose="020B0604020202020204" pitchFamily="34" charset="0"/>
                  <a:buChar char="•"/>
                  <a:defRPr/>
                </a:pPr>
                <a:r>
                  <a:rPr lang="en-US" sz="800" b="1" dirty="0">
                    <a:solidFill>
                      <a:prstClr val="white"/>
                    </a:solidFill>
                    <a:latin typeface="Univers Condensed" panose="020B0503020202020204" pitchFamily="34" charset="0"/>
                  </a:rPr>
                  <a:t>O2 Sat &lt;92%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sz="800" b="1" dirty="0">
                    <a:solidFill>
                      <a:prstClr val="white"/>
                    </a:solidFill>
                    <a:latin typeface="Univers Condensed" panose="020B0503020202020204" pitchFamily="34" charset="0"/>
                  </a:rPr>
                  <a:t>COPD &lt;known baseline or &lt;88%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sz="800" b="1" dirty="0">
                    <a:solidFill>
                      <a:prstClr val="white"/>
                    </a:solidFill>
                    <a:latin typeface="Univers Condensed" panose="020B0503020202020204" pitchFamily="34" charset="0"/>
                  </a:rPr>
                  <a:t>Respiratory Rate </a:t>
                </a:r>
                <a14:m>
                  <m:oMath xmlns:m="http://schemas.openxmlformats.org/officeDocument/2006/math">
                    <m:r>
                      <a:rPr lang="en-US" sz="800" b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800" b="1" dirty="0">
                    <a:solidFill>
                      <a:prstClr val="white"/>
                    </a:solidFill>
                    <a:latin typeface="Univers Condensed" panose="020B0503020202020204" pitchFamily="34" charset="0"/>
                  </a:rPr>
                  <a:t>22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sz="800" b="1" dirty="0">
                    <a:solidFill>
                      <a:prstClr val="white"/>
                    </a:solidFill>
                    <a:latin typeface="Univers Condensed" panose="020B0503020202020204" pitchFamily="34" charset="0"/>
                  </a:rPr>
                  <a:t>NEWS Score &gt; 2 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sz="800" b="1" dirty="0">
                    <a:solidFill>
                      <a:prstClr val="white"/>
                    </a:solidFill>
                    <a:latin typeface="Univers Condensed" panose="020B0503020202020204" pitchFamily="34" charset="0"/>
                  </a:rPr>
                  <a:t>Pulse &gt; 110</a:t>
                </a:r>
                <a:endParaRPr lang="en-GB" sz="800" b="1" dirty="0">
                  <a:latin typeface="Univers Condensed" panose="020B0503020202020204" pitchFamily="34" charset="0"/>
                </a:endParaRPr>
              </a:p>
              <a:p>
                <a:pPr defTabSz="316479">
                  <a:lnSpc>
                    <a:spcPct val="150000"/>
                  </a:lnSpc>
                  <a:defRPr/>
                </a:pPr>
                <a:r>
                  <a:rPr lang="en-US" sz="800" b="1" dirty="0">
                    <a:solidFill>
                      <a:prstClr val="white"/>
                    </a:solidFill>
                    <a:latin typeface="Univers" panose="020B0503020202020204" pitchFamily="34" charset="0"/>
                  </a:rPr>
                  <a:t>OR 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sz="1200" b="1" dirty="0">
                    <a:solidFill>
                      <a:prstClr val="white"/>
                    </a:solidFill>
                    <a:latin typeface="Univers" panose="020B0503020202020204" pitchFamily="34" charset="0"/>
                  </a:rPr>
                  <a:t>Clinical Concern</a:t>
                </a:r>
                <a:endParaRPr lang="en-GB" sz="800" dirty="0"/>
              </a:p>
              <a:p>
                <a:pPr algn="ctr" defTabSz="316479">
                  <a:lnSpc>
                    <a:spcPct val="150000"/>
                  </a:lnSpc>
                  <a:defRPr/>
                </a:pPr>
                <a:endParaRPr lang="en-GB" sz="800" b="1" dirty="0">
                  <a:latin typeface="Univers Condensed" panose="020B0503020202020204" pitchFamily="34" charset="0"/>
                </a:endParaRPr>
              </a:p>
              <a:p>
                <a:pPr algn="ctr" defTabSz="316479">
                  <a:lnSpc>
                    <a:spcPct val="150000"/>
                  </a:lnSpc>
                  <a:defRPr/>
                </a:pPr>
                <a:endParaRPr lang="en-GB" sz="800" b="1" dirty="0">
                  <a:latin typeface="Univers Condensed" panose="020B0503020202020204" pitchFamily="34" charset="0"/>
                </a:endParaRPr>
              </a:p>
              <a:p>
                <a:pPr algn="ctr" defTabSz="316479">
                  <a:lnSpc>
                    <a:spcPct val="150000"/>
                  </a:lnSpc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RED FLAGS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Severe SOB at rest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Chest Pain 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Blue lips or face 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Difficulty breathing 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Clammy, cold or mottled skin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Poor urine output 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Difficult to rouse </a:t>
                </a:r>
              </a:p>
              <a:p>
                <a:pPr marL="118680" indent="-118680" defTabSz="316479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800" b="1" dirty="0">
                    <a:latin typeface="Univers Condensed" panose="020B0503020202020204" pitchFamily="34" charset="0"/>
                  </a:rPr>
                  <a:t>Haemoptysis </a:t>
                </a:r>
              </a:p>
            </p:txBody>
          </p:sp>
        </mc:Choice>
        <mc:Fallback xmlns=""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C368E9AF-3189-2B40-8112-1EAE925014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71" y="6013142"/>
                <a:ext cx="3445672" cy="1858637"/>
              </a:xfrm>
              <a:prstGeom prst="rect">
                <a:avLst/>
              </a:prstGeom>
              <a:blipFill>
                <a:blip r:embed="rId5"/>
                <a:stretch>
                  <a:fillRect l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Rectangle 157">
            <a:extLst>
              <a:ext uri="{FF2B5EF4-FFF2-40B4-BE49-F238E27FC236}">
                <a16:creationId xmlns:a16="http://schemas.microsoft.com/office/drawing/2014/main" id="{85BA04C2-EBF8-3D4F-A98B-3C205B585CF9}"/>
              </a:ext>
            </a:extLst>
          </p:cNvPr>
          <p:cNvSpPr/>
          <p:nvPr/>
        </p:nvSpPr>
        <p:spPr>
          <a:xfrm>
            <a:off x="2175894" y="8697397"/>
            <a:ext cx="1825008" cy="295511"/>
          </a:xfrm>
          <a:prstGeom prst="rect">
            <a:avLst/>
          </a:prstGeom>
          <a:solidFill>
            <a:schemeClr val="tx1">
              <a:lumMod val="65000"/>
              <a:lumOff val="35000"/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Phone Hospital &amp; COVID19 Referral </a:t>
            </a:r>
          </a:p>
          <a:p>
            <a:pPr algn="ctr"/>
            <a:r>
              <a:rPr lang="en-US" sz="800" b="1" dirty="0">
                <a:latin typeface="Univers" panose="020B0503020202020204" pitchFamily="34" charset="0"/>
              </a:rPr>
              <a:t>(SCI Gateway)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55F2CD0A-8221-2B4F-ACBD-ACF1412EA904}"/>
              </a:ext>
            </a:extLst>
          </p:cNvPr>
          <p:cNvSpPr/>
          <p:nvPr/>
        </p:nvSpPr>
        <p:spPr>
          <a:xfrm>
            <a:off x="2175891" y="9279956"/>
            <a:ext cx="1825008" cy="230199"/>
          </a:xfrm>
          <a:prstGeom prst="rect">
            <a:avLst/>
          </a:prstGeom>
          <a:solidFill>
            <a:schemeClr val="tx1">
              <a:lumMod val="65000"/>
              <a:lumOff val="35000"/>
              <a:alpha val="70000"/>
            </a:schemeClr>
          </a:solidFill>
          <a:ln w="15875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Secondary Care Assessment/SATA 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99836302-0100-F145-A6EE-A8A54493EA7A}"/>
              </a:ext>
            </a:extLst>
          </p:cNvPr>
          <p:cNvSpPr/>
          <p:nvPr/>
        </p:nvSpPr>
        <p:spPr>
          <a:xfrm>
            <a:off x="323069" y="5822158"/>
            <a:ext cx="3445671" cy="1822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latin typeface="Univers" panose="020B0503020202020204" pitchFamily="34" charset="0"/>
              </a:rPr>
              <a:t>Clinical Assessment</a:t>
            </a:r>
            <a:endParaRPr lang="en-GB" sz="900" b="1" dirty="0">
              <a:latin typeface="Univers" panose="020B0503020202020204" pitchFamily="34" charset="0"/>
            </a:endParaRPr>
          </a:p>
        </p:txBody>
      </p:sp>
      <p:cxnSp>
        <p:nvCxnSpPr>
          <p:cNvPr id="163" name="Straight Arrow Connector 28">
            <a:extLst>
              <a:ext uri="{FF2B5EF4-FFF2-40B4-BE49-F238E27FC236}">
                <a16:creationId xmlns:a16="http://schemas.microsoft.com/office/drawing/2014/main" id="{008352C6-7C4D-BC47-8287-ABA1BD78C598}"/>
              </a:ext>
            </a:extLst>
          </p:cNvPr>
          <p:cNvCxnSpPr>
            <a:cxnSpLocks/>
            <a:stCxn id="111" idx="2"/>
            <a:endCxn id="161" idx="0"/>
          </p:cNvCxnSpPr>
          <p:nvPr/>
        </p:nvCxnSpPr>
        <p:spPr>
          <a:xfrm flipH="1">
            <a:off x="2045905" y="5572465"/>
            <a:ext cx="3" cy="24969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28">
            <a:extLst>
              <a:ext uri="{FF2B5EF4-FFF2-40B4-BE49-F238E27FC236}">
                <a16:creationId xmlns:a16="http://schemas.microsoft.com/office/drawing/2014/main" id="{34E65945-081C-954F-ADF4-B7471F113569}"/>
              </a:ext>
            </a:extLst>
          </p:cNvPr>
          <p:cNvCxnSpPr>
            <a:cxnSpLocks/>
          </p:cNvCxnSpPr>
          <p:nvPr/>
        </p:nvCxnSpPr>
        <p:spPr>
          <a:xfrm>
            <a:off x="3042941" y="7869475"/>
            <a:ext cx="1" cy="82792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28">
            <a:extLst>
              <a:ext uri="{FF2B5EF4-FFF2-40B4-BE49-F238E27FC236}">
                <a16:creationId xmlns:a16="http://schemas.microsoft.com/office/drawing/2014/main" id="{EAB1F394-4A48-D04F-BA85-9CA95AFEC8A2}"/>
              </a:ext>
            </a:extLst>
          </p:cNvPr>
          <p:cNvCxnSpPr>
            <a:cxnSpLocks/>
          </p:cNvCxnSpPr>
          <p:nvPr/>
        </p:nvCxnSpPr>
        <p:spPr>
          <a:xfrm flipH="1">
            <a:off x="3058167" y="8992908"/>
            <a:ext cx="3" cy="28704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31FBBC8E-C263-6948-A66E-3336E9DB0DF9}"/>
              </a:ext>
            </a:extLst>
          </p:cNvPr>
          <p:cNvSpPr/>
          <p:nvPr/>
        </p:nvSpPr>
        <p:spPr>
          <a:xfrm>
            <a:off x="323069" y="8113093"/>
            <a:ext cx="1372282" cy="1545960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Univers" panose="020B0503020202020204" pitchFamily="34" charset="0"/>
              </a:rPr>
              <a:t>If assessment  satisfactory- </a:t>
            </a:r>
          </a:p>
          <a:p>
            <a:pPr algn="ctr"/>
            <a:r>
              <a:rPr lang="en-US" sz="1200" b="1" dirty="0">
                <a:latin typeface="Univers" panose="020B0503020202020204" pitchFamily="34" charset="0"/>
              </a:rPr>
              <a:t>Self Care Advice + Worsening Advice </a:t>
            </a:r>
          </a:p>
          <a:p>
            <a:pPr algn="ctr"/>
            <a:r>
              <a:rPr lang="en-US" sz="1200" b="1" dirty="0">
                <a:latin typeface="Univers" panose="020B0503020202020204" pitchFamily="34" charset="0"/>
              </a:rPr>
              <a:t>(Based on getting breathless) </a:t>
            </a:r>
            <a:endParaRPr lang="en-GB" sz="1200" b="1" dirty="0">
              <a:latin typeface="Univers" panose="020B0503020202020204" pitchFamily="34" charset="0"/>
            </a:endParaRPr>
          </a:p>
        </p:txBody>
      </p:sp>
      <p:cxnSp>
        <p:nvCxnSpPr>
          <p:cNvPr id="170" name="Straight Arrow Connector 28">
            <a:extLst>
              <a:ext uri="{FF2B5EF4-FFF2-40B4-BE49-F238E27FC236}">
                <a16:creationId xmlns:a16="http://schemas.microsoft.com/office/drawing/2014/main" id="{3C900AD0-D28B-394A-94D3-EF792787265E}"/>
              </a:ext>
            </a:extLst>
          </p:cNvPr>
          <p:cNvCxnSpPr>
            <a:cxnSpLocks/>
          </p:cNvCxnSpPr>
          <p:nvPr/>
        </p:nvCxnSpPr>
        <p:spPr>
          <a:xfrm>
            <a:off x="931264" y="7871779"/>
            <a:ext cx="0" cy="24131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9" name="Picture 178">
            <a:extLst>
              <a:ext uri="{FF2B5EF4-FFF2-40B4-BE49-F238E27FC236}">
                <a16:creationId xmlns:a16="http://schemas.microsoft.com/office/drawing/2014/main" id="{39BCBEB4-9F03-D040-AC1B-3560A5D0BA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0099" y="8873335"/>
            <a:ext cx="2349393" cy="882472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:a16="http://schemas.microsoft.com/office/drawing/2014/main" id="{362AE6F0-FA18-814A-B5F7-2F8373DA3A91}"/>
              </a:ext>
            </a:extLst>
          </p:cNvPr>
          <p:cNvSpPr txBox="1"/>
          <p:nvPr/>
        </p:nvSpPr>
        <p:spPr>
          <a:xfrm>
            <a:off x="4356380" y="8673098"/>
            <a:ext cx="17059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u="sng" dirty="0">
                <a:latin typeface="Univers" panose="020B0503020202020204" pitchFamily="34" charset="0"/>
              </a:rPr>
              <a:t>MMRC DYSPNOEA Scale</a:t>
            </a:r>
            <a:endParaRPr lang="en-GB" sz="1000" b="1" u="sng" dirty="0">
              <a:latin typeface="Univers" panose="020B0503020202020204" pitchFamily="34" charset="0"/>
            </a:endParaRPr>
          </a:p>
        </p:txBody>
      </p:sp>
      <p:cxnSp>
        <p:nvCxnSpPr>
          <p:cNvPr id="183" name="Straight Connector 83">
            <a:extLst>
              <a:ext uri="{FF2B5EF4-FFF2-40B4-BE49-F238E27FC236}">
                <a16:creationId xmlns:a16="http://schemas.microsoft.com/office/drawing/2014/main" id="{10725B02-39CE-7C49-9029-53DEF19BB45D}"/>
              </a:ext>
            </a:extLst>
          </p:cNvPr>
          <p:cNvCxnSpPr>
            <a:cxnSpLocks/>
          </p:cNvCxnSpPr>
          <p:nvPr/>
        </p:nvCxnSpPr>
        <p:spPr>
          <a:xfrm flipV="1">
            <a:off x="4292393" y="5803474"/>
            <a:ext cx="2483273" cy="1791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7" name="Picture 10" descr="Image result for hospital icon">
            <a:extLst>
              <a:ext uri="{FF2B5EF4-FFF2-40B4-BE49-F238E27FC236}">
                <a16:creationId xmlns:a16="http://schemas.microsoft.com/office/drawing/2014/main" id="{1FF37218-EF58-8D45-8A47-E0609ED67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746" y="9224054"/>
            <a:ext cx="332285" cy="33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8" name="Picture 4" descr="Image result for phone icon">
            <a:extLst>
              <a:ext uri="{FF2B5EF4-FFF2-40B4-BE49-F238E27FC236}">
                <a16:creationId xmlns:a16="http://schemas.microsoft.com/office/drawing/2014/main" id="{855B2369-EA1B-CB41-A53F-36F4FDC8C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779" y="8705754"/>
            <a:ext cx="290255" cy="290255"/>
          </a:xfrm>
          <a:prstGeom prst="rect">
            <a:avLst/>
          </a:prstGeom>
          <a:noFill/>
        </p:spPr>
      </p:pic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C7FD7B0F-076C-884B-A97D-EE4C7FD9E5B1}"/>
              </a:ext>
            </a:extLst>
          </p:cNvPr>
          <p:cNvSpPr/>
          <p:nvPr/>
        </p:nvSpPr>
        <p:spPr>
          <a:xfrm>
            <a:off x="3143934" y="2485206"/>
            <a:ext cx="883220" cy="3646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825EC78-AAC3-DA49-B3DC-0459C5AF1EA6}"/>
              </a:ext>
            </a:extLst>
          </p:cNvPr>
          <p:cNvSpPr/>
          <p:nvPr/>
        </p:nvSpPr>
        <p:spPr>
          <a:xfrm>
            <a:off x="3182355" y="2531045"/>
            <a:ext cx="779755" cy="290255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800" b="1" dirty="0">
                <a:latin typeface="Univers Condensed" panose="020B0506020202050204" pitchFamily="34" charset="0"/>
              </a:rPr>
              <a:t>Assessed as direct to SATA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1E33EFB6-E40E-454D-9AB0-6176D5D3BE09}"/>
              </a:ext>
            </a:extLst>
          </p:cNvPr>
          <p:cNvCxnSpPr>
            <a:cxnSpLocks/>
          </p:cNvCxnSpPr>
          <p:nvPr/>
        </p:nvCxnSpPr>
        <p:spPr>
          <a:xfrm>
            <a:off x="3585544" y="2293076"/>
            <a:ext cx="1" cy="1976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28">
            <a:extLst>
              <a:ext uri="{FF2B5EF4-FFF2-40B4-BE49-F238E27FC236}">
                <a16:creationId xmlns:a16="http://schemas.microsoft.com/office/drawing/2014/main" id="{98701EE0-E28E-F34A-A969-029C4471FB91}"/>
              </a:ext>
            </a:extLst>
          </p:cNvPr>
          <p:cNvCxnSpPr>
            <a:cxnSpLocks/>
          </p:cNvCxnSpPr>
          <p:nvPr/>
        </p:nvCxnSpPr>
        <p:spPr>
          <a:xfrm>
            <a:off x="3912917" y="2849815"/>
            <a:ext cx="1098" cy="584758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304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1729</TotalTime>
  <Words>381</Words>
  <Application>Microsoft Macintosh PowerPoint</Application>
  <PresentationFormat>A4 Paper (210x297 mm)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Univers</vt:lpstr>
      <vt:lpstr>Univers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McDevitt</dc:creator>
  <cp:lastModifiedBy>Alan McDevitt</cp:lastModifiedBy>
  <cp:revision>27</cp:revision>
  <dcterms:created xsi:type="dcterms:W3CDTF">2020-03-20T14:30:57Z</dcterms:created>
  <dcterms:modified xsi:type="dcterms:W3CDTF">2021-12-21T23:30:50Z</dcterms:modified>
</cp:coreProperties>
</file>