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9926638" cy="66690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n McDevitt" initials="SM" lastIdx="1" clrIdx="0">
    <p:extLst>
      <p:ext uri="{19B8F6BF-5375-455C-9EA6-DF929625EA0E}">
        <p15:presenceInfo xmlns:p15="http://schemas.microsoft.com/office/powerpoint/2012/main" userId="e296e451d01cbc2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"/>
    <p:restoredTop sz="96327"/>
  </p:normalViewPr>
  <p:slideViewPr>
    <p:cSldViewPr snapToGrid="0">
      <p:cViewPr>
        <p:scale>
          <a:sx n="386" d="100"/>
          <a:sy n="386" d="100"/>
        </p:scale>
        <p:origin x="-9696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49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349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14047-A11A-4AB7-A95F-3CE4E75C3FB6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84650" y="833438"/>
            <a:ext cx="1557338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09500"/>
            <a:ext cx="7941310" cy="2625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34091"/>
            <a:ext cx="4301543" cy="334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372" y="6334091"/>
            <a:ext cx="4301543" cy="334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694C-F0A1-4CA1-91B5-EC601045A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98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84650" y="833438"/>
            <a:ext cx="1557338" cy="225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F694C-F0A1-4CA1-91B5-EC601045AB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0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60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6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93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78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7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2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2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38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6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68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04005-C676-4C49-AABF-A3EDB7FBC740}" type="datetimeFigureOut">
              <a:rPr lang="en-GB" smtClean="0"/>
              <a:t>22/12/2021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97CF-8110-417A-8974-F8AE9983C8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mdcalc.com/pediatric-early-warning-score-pe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1152154C-83C5-6948-B181-CABAD870C71E}"/>
              </a:ext>
            </a:extLst>
          </p:cNvPr>
          <p:cNvSpPr/>
          <p:nvPr/>
        </p:nvSpPr>
        <p:spPr>
          <a:xfrm>
            <a:off x="78239" y="1219083"/>
            <a:ext cx="6717845" cy="14941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C26154F9-BB9E-4571-ADA3-5BB38D85F2AC}"/>
              </a:ext>
            </a:extLst>
          </p:cNvPr>
          <p:cNvCxnSpPr>
            <a:cxnSpLocks/>
          </p:cNvCxnSpPr>
          <p:nvPr/>
        </p:nvCxnSpPr>
        <p:spPr>
          <a:xfrm>
            <a:off x="213991" y="3607237"/>
            <a:ext cx="1411" cy="28608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EF3DEA7-3E50-451B-ADBD-A95A9A581C1C}"/>
              </a:ext>
            </a:extLst>
          </p:cNvPr>
          <p:cNvSpPr/>
          <p:nvPr/>
        </p:nvSpPr>
        <p:spPr>
          <a:xfrm>
            <a:off x="189828" y="49470"/>
            <a:ext cx="862511" cy="41543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latin typeface="Univers" panose="020B0503020202020204" pitchFamily="34" charset="0"/>
              </a:rPr>
              <a:t>GP Advice 5 </a:t>
            </a:r>
            <a:endParaRPr lang="en-GB" sz="1000" b="1" dirty="0">
              <a:latin typeface="Univers" panose="020B0503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F54CB3-9BEB-48E1-B569-56F2547D4B28}"/>
              </a:ext>
            </a:extLst>
          </p:cNvPr>
          <p:cNvSpPr/>
          <p:nvPr/>
        </p:nvSpPr>
        <p:spPr>
          <a:xfrm>
            <a:off x="128828" y="2898615"/>
            <a:ext cx="1128337" cy="708622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Assessed on the phone as significantly unwell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A99D59-CBAC-4C20-AEF3-A2B9D4197BB8}"/>
              </a:ext>
            </a:extLst>
          </p:cNvPr>
          <p:cNvSpPr/>
          <p:nvPr/>
        </p:nvSpPr>
        <p:spPr>
          <a:xfrm>
            <a:off x="5303588" y="2901008"/>
            <a:ext cx="1437413" cy="536929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Self Care Advice + Worsening Advice </a:t>
            </a:r>
          </a:p>
          <a:p>
            <a:pPr algn="ctr"/>
            <a:r>
              <a:rPr lang="en-US" sz="800" b="1" dirty="0">
                <a:latin typeface="Univers" panose="020B0503020202020204" pitchFamily="34" charset="0"/>
              </a:rPr>
              <a:t>(Based on Red or Amber symptoms)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A6F484-C7D1-470E-A007-12636B18E0BA}"/>
              </a:ext>
            </a:extLst>
          </p:cNvPr>
          <p:cNvCxnSpPr>
            <a:cxnSpLocks/>
          </p:cNvCxnSpPr>
          <p:nvPr/>
        </p:nvCxnSpPr>
        <p:spPr>
          <a:xfrm>
            <a:off x="215348" y="2605252"/>
            <a:ext cx="0" cy="2929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A5B28B2-20F0-4289-805A-8FCF3858B2DD}"/>
              </a:ext>
            </a:extLst>
          </p:cNvPr>
          <p:cNvCxnSpPr>
            <a:cxnSpLocks/>
          </p:cNvCxnSpPr>
          <p:nvPr/>
        </p:nvCxnSpPr>
        <p:spPr>
          <a:xfrm rot="5400000">
            <a:off x="2087410" y="-16561"/>
            <a:ext cx="373614" cy="224824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EF083B40-0BA0-4936-9368-46F781391127}"/>
              </a:ext>
            </a:extLst>
          </p:cNvPr>
          <p:cNvSpPr/>
          <p:nvPr/>
        </p:nvSpPr>
        <p:spPr>
          <a:xfrm>
            <a:off x="42894" y="7277591"/>
            <a:ext cx="958601" cy="278711"/>
          </a:xfrm>
          <a:prstGeom prst="rect">
            <a:avLst/>
          </a:prstGeom>
          <a:solidFill>
            <a:schemeClr val="dk1">
              <a:alpha val="70000"/>
            </a:schemeClr>
          </a:solidFill>
          <a:ln w="15875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Secondary Care Assessment 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9331CF-4D4B-42A1-AB9C-D377E40FB92D}"/>
              </a:ext>
            </a:extLst>
          </p:cNvPr>
          <p:cNvSpPr/>
          <p:nvPr/>
        </p:nvSpPr>
        <p:spPr>
          <a:xfrm>
            <a:off x="1881624" y="3270557"/>
            <a:ext cx="387035" cy="334759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latin typeface="Univers" panose="020B0503020202020204" pitchFamily="34" charset="0"/>
              </a:rPr>
              <a:t>NO</a:t>
            </a:r>
          </a:p>
        </p:txBody>
      </p:sp>
      <p:cxnSp>
        <p:nvCxnSpPr>
          <p:cNvPr id="72" name="Straight Arrow Connector 28">
            <a:extLst>
              <a:ext uri="{FF2B5EF4-FFF2-40B4-BE49-F238E27FC236}">
                <a16:creationId xmlns:a16="http://schemas.microsoft.com/office/drawing/2014/main" id="{0E6B9609-023F-4048-A2F1-4ADC3156FA89}"/>
              </a:ext>
            </a:extLst>
          </p:cNvPr>
          <p:cNvCxnSpPr>
            <a:cxnSpLocks/>
          </p:cNvCxnSpPr>
          <p:nvPr/>
        </p:nvCxnSpPr>
        <p:spPr>
          <a:xfrm>
            <a:off x="4563625" y="3414981"/>
            <a:ext cx="387035" cy="248718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28">
            <a:extLst>
              <a:ext uri="{FF2B5EF4-FFF2-40B4-BE49-F238E27FC236}">
                <a16:creationId xmlns:a16="http://schemas.microsoft.com/office/drawing/2014/main" id="{54D0965D-3DEA-4F68-A80A-5DE91879EE08}"/>
              </a:ext>
            </a:extLst>
          </p:cNvPr>
          <p:cNvCxnSpPr>
            <a:cxnSpLocks/>
            <a:stCxn id="60" idx="2"/>
          </p:cNvCxnSpPr>
          <p:nvPr/>
        </p:nvCxnSpPr>
        <p:spPr>
          <a:xfrm>
            <a:off x="5859301" y="2597144"/>
            <a:ext cx="0" cy="30107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Image result for hospital icon">
            <a:extLst>
              <a:ext uri="{FF2B5EF4-FFF2-40B4-BE49-F238E27FC236}">
                <a16:creationId xmlns:a16="http://schemas.microsoft.com/office/drawing/2014/main" id="{17939EEE-0102-4766-9A0E-786105B43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95" y="7268202"/>
            <a:ext cx="332285" cy="33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7C30D4E1-D3E4-4257-A278-F0A2066EC720}"/>
              </a:ext>
            </a:extLst>
          </p:cNvPr>
          <p:cNvSpPr/>
          <p:nvPr/>
        </p:nvSpPr>
        <p:spPr>
          <a:xfrm>
            <a:off x="1730410" y="185959"/>
            <a:ext cx="3501716" cy="29134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latin typeface="Univers" panose="020B0503020202020204" pitchFamily="34" charset="0"/>
              </a:rPr>
              <a:t>GG &amp; C GP Practice COVID19 CHILD Triage </a:t>
            </a:r>
            <a:r>
              <a:rPr lang="en-US" sz="1000" b="1">
                <a:latin typeface="Univers" panose="020B0503020202020204" pitchFamily="34" charset="0"/>
              </a:rPr>
              <a:t>Pathway v20</a:t>
            </a:r>
            <a:endParaRPr lang="en-GB" sz="1000" b="1" dirty="0">
              <a:latin typeface="Univers" panose="020B0503020202020204" pitchFamily="34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C830162-33DD-4D94-80DD-DF407753FFD0}"/>
              </a:ext>
            </a:extLst>
          </p:cNvPr>
          <p:cNvSpPr/>
          <p:nvPr/>
        </p:nvSpPr>
        <p:spPr>
          <a:xfrm>
            <a:off x="5537375" y="47435"/>
            <a:ext cx="1063659" cy="29134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21/12/21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0030279-DED3-42D2-897A-79CA663FEE92}"/>
              </a:ext>
            </a:extLst>
          </p:cNvPr>
          <p:cNvSpPr/>
          <p:nvPr/>
        </p:nvSpPr>
        <p:spPr>
          <a:xfrm>
            <a:off x="44984" y="6468039"/>
            <a:ext cx="958602" cy="498661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Univers" panose="020B0503020202020204" pitchFamily="34" charset="0"/>
              </a:rPr>
              <a:t>Discuss with </a:t>
            </a:r>
            <a:r>
              <a:rPr lang="en-GB" sz="800" b="1" dirty="0">
                <a:latin typeface="Univers" panose="020B0503020202020204" pitchFamily="34" charset="0"/>
              </a:rPr>
              <a:t>Paediatrician</a:t>
            </a:r>
            <a:r>
              <a:rPr lang="en-US" sz="800" b="1" dirty="0">
                <a:latin typeface="Univers" panose="020B0503020202020204" pitchFamily="34" charset="0"/>
              </a:rPr>
              <a:t> </a:t>
            </a:r>
          </a:p>
          <a:p>
            <a:pPr algn="ctr"/>
            <a:r>
              <a:rPr lang="en-US" sz="800" b="1" dirty="0">
                <a:latin typeface="Univers" panose="020B0503020202020204" pitchFamily="34" charset="0"/>
              </a:rPr>
              <a:t>Via Consultant Connect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6121B673-0C6E-4F42-9603-DB1F1515D6E9}"/>
              </a:ext>
            </a:extLst>
          </p:cNvPr>
          <p:cNvCxnSpPr>
            <a:cxnSpLocks/>
            <a:stCxn id="98" idx="2"/>
            <a:endCxn id="116" idx="3"/>
          </p:cNvCxnSpPr>
          <p:nvPr/>
        </p:nvCxnSpPr>
        <p:spPr>
          <a:xfrm rot="5400000">
            <a:off x="1002309" y="5987593"/>
            <a:ext cx="731055" cy="728499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2D420DF4-9E90-4960-B9AA-36EECF018D8B}"/>
              </a:ext>
            </a:extLst>
          </p:cNvPr>
          <p:cNvCxnSpPr>
            <a:cxnSpLocks/>
          </p:cNvCxnSpPr>
          <p:nvPr/>
        </p:nvCxnSpPr>
        <p:spPr>
          <a:xfrm>
            <a:off x="78239" y="7661129"/>
            <a:ext cx="1334925" cy="17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9B48BF1C-8359-4E6E-B388-1E50C20D587D}"/>
              </a:ext>
            </a:extLst>
          </p:cNvPr>
          <p:cNvSpPr txBox="1"/>
          <p:nvPr/>
        </p:nvSpPr>
        <p:spPr>
          <a:xfrm>
            <a:off x="1468666" y="7462442"/>
            <a:ext cx="19205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Univers" panose="020B0503020202020204" pitchFamily="34" charset="0"/>
              </a:rPr>
              <a:t>Reference Information </a:t>
            </a:r>
          </a:p>
        </p:txBody>
      </p:sp>
      <p:cxnSp>
        <p:nvCxnSpPr>
          <p:cNvPr id="1087" name="Straight Arrow Connector 1086">
            <a:extLst>
              <a:ext uri="{FF2B5EF4-FFF2-40B4-BE49-F238E27FC236}">
                <a16:creationId xmlns:a16="http://schemas.microsoft.com/office/drawing/2014/main" id="{C4A05250-F21C-4622-8A5B-F099268E2B55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3605120" y="2611354"/>
            <a:ext cx="0" cy="1760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6047F0B-9A33-2545-8215-4BB779313F41}"/>
              </a:ext>
            </a:extLst>
          </p:cNvPr>
          <p:cNvSpPr/>
          <p:nvPr/>
        </p:nvSpPr>
        <p:spPr>
          <a:xfrm>
            <a:off x="5920286" y="8702604"/>
            <a:ext cx="865742" cy="1027644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solidFill>
                  <a:schemeClr val="tx1"/>
                </a:solidFill>
                <a:latin typeface="Univers" panose="020B0503020202020204" pitchFamily="34" charset="0"/>
              </a:rPr>
              <a:t>Online PEWS </a:t>
            </a:r>
            <a:r>
              <a:rPr lang="en-US" sz="800" b="1" dirty="0">
                <a:latin typeface="Univers" panose="020B0503020202020204" pitchFamily="34" charset="0"/>
              </a:rPr>
              <a:t>Score Calculator</a:t>
            </a:r>
          </a:p>
          <a:p>
            <a:r>
              <a:rPr lang="en-US" sz="800" dirty="0">
                <a:hlinkClick r:id="rId4"/>
              </a:rPr>
              <a:t>https://www.mdcalc.com/pediatric-early-warning-score-pews</a:t>
            </a:r>
            <a:endParaRPr lang="en-US" sz="8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1B479F8-9837-2F40-8DBF-C04D6F9761F6}"/>
              </a:ext>
            </a:extLst>
          </p:cNvPr>
          <p:cNvSpPr txBox="1"/>
          <p:nvPr/>
        </p:nvSpPr>
        <p:spPr>
          <a:xfrm>
            <a:off x="2413421" y="0"/>
            <a:ext cx="2414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Produced by GG&amp;C PC Clinical Advisory Group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16134" t="12759" r="63652" b="53415"/>
          <a:stretch/>
        </p:blipFill>
        <p:spPr>
          <a:xfrm>
            <a:off x="2986580" y="6162968"/>
            <a:ext cx="2700434" cy="15174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/>
          <a:srcRect l="5000" t="11120" r="89167" b="29320"/>
          <a:stretch/>
        </p:blipFill>
        <p:spPr>
          <a:xfrm>
            <a:off x="5876744" y="5569371"/>
            <a:ext cx="909284" cy="3117546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234818"/>
              </p:ext>
            </p:extLst>
          </p:nvPr>
        </p:nvGraphicFramePr>
        <p:xfrm>
          <a:off x="81359" y="7793473"/>
          <a:ext cx="5696591" cy="193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28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PEWS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990">
                <a:tc>
                  <a:txBody>
                    <a:bodyPr/>
                    <a:lstStyle/>
                    <a:p>
                      <a:pPr algn="ctr"/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Cardiovascular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Pink or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Capillary refill &lt;2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</a:t>
                      </a: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secs.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Within baseline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Pale or capillary  2-4 seconds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Grey or capillary refill 4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seconds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Tachycardia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       &gt;10/bpm above normal in &lt;11yrs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       &gt;20/bpm above normal in &gt;12years)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84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Within baseline.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Normal effort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Room air.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(SpO2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&gt;94%)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Any O2 requirement.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Intercostal/Subcostal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recession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       &lt;20/min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above normal in 0-2years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       &lt;10/min above normal in &gt; 2years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(SpO2 92-93%)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  <a:p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Sternal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recession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        &gt;20/min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above normal in 0-2years    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        &gt;10/min above normal in &gt; 2years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(SpO2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 &lt;92% in air)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615">
                <a:tc>
                  <a:txBody>
                    <a:bodyPr/>
                    <a:lstStyle/>
                    <a:p>
                      <a:pPr algn="ctr"/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Behaviour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Alert/Asleep Playful.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Consolable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Alert to verbal</a:t>
                      </a:r>
                      <a:r>
                        <a:rPr lang="en-GB" sz="800" b="1" i="0" baseline="0" dirty="0">
                          <a:solidFill>
                            <a:schemeClr val="tx1"/>
                          </a:solidFill>
                          <a:latin typeface="Univers Condensed" panose="020B0506020202050204" pitchFamily="34" charset="0"/>
                        </a:rPr>
                        <a:t>/pain/Unresponsive</a:t>
                      </a:r>
                      <a:endParaRPr lang="en-GB" sz="800" b="1" i="0" dirty="0">
                        <a:solidFill>
                          <a:schemeClr val="tx1"/>
                        </a:solidFill>
                        <a:latin typeface="Univers Condensed" panose="020B050602020205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1" name="Straight Arrow Connector 28">
            <a:extLst>
              <a:ext uri="{FF2B5EF4-FFF2-40B4-BE49-F238E27FC236}">
                <a16:creationId xmlns:a16="http://schemas.microsoft.com/office/drawing/2014/main" id="{C0D2BA7B-B77E-7846-B10A-F5F3CF82E0CE}"/>
              </a:ext>
            </a:extLst>
          </p:cNvPr>
          <p:cNvCxnSpPr>
            <a:cxnSpLocks/>
          </p:cNvCxnSpPr>
          <p:nvPr/>
        </p:nvCxnSpPr>
        <p:spPr>
          <a:xfrm>
            <a:off x="3407733" y="4104746"/>
            <a:ext cx="0" cy="149215"/>
          </a:xfrm>
          <a:prstGeom prst="straightConnector1">
            <a:avLst/>
          </a:prstGeom>
          <a:ln w="381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D5152398-6B3C-A74F-9BE8-C999A43A18A1}"/>
              </a:ext>
            </a:extLst>
          </p:cNvPr>
          <p:cNvSpPr txBox="1"/>
          <p:nvPr/>
        </p:nvSpPr>
        <p:spPr>
          <a:xfrm>
            <a:off x="1247422" y="6471519"/>
            <a:ext cx="1497351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Remember that a child is </a:t>
            </a:r>
          </a:p>
          <a:p>
            <a:pPr algn="ctr"/>
            <a:r>
              <a:rPr lang="en-GB" sz="1000" b="1" dirty="0"/>
              <a:t>more likely to be unwell with other illnesses than coronavirus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C30E618-50D5-BE40-B55F-E5A5E51DB44A}"/>
              </a:ext>
            </a:extLst>
          </p:cNvPr>
          <p:cNvSpPr/>
          <p:nvPr/>
        </p:nvSpPr>
        <p:spPr>
          <a:xfrm>
            <a:off x="189828" y="1301040"/>
            <a:ext cx="1920530" cy="1306466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1" u="sng" dirty="0">
                <a:latin typeface="Univers" panose="020B0503020202020204" pitchFamily="34" charset="0"/>
              </a:rPr>
              <a:t>RED</a:t>
            </a:r>
            <a:r>
              <a:rPr lang="en-US" sz="800" b="1" dirty="0">
                <a:latin typeface="Univers" panose="020B0503020202020204" pitchFamily="34" charset="0"/>
              </a:rPr>
              <a:t> – Severe symptoms or high risk</a:t>
            </a:r>
          </a:p>
          <a:p>
            <a:endParaRPr lang="en-US" sz="800" b="1" dirty="0">
              <a:latin typeface="Univers" panose="020B0503020202020204" pitchFamily="34" charset="0"/>
            </a:endParaRPr>
          </a:p>
          <a:p>
            <a:r>
              <a:rPr lang="en-US" sz="800" b="1" dirty="0">
                <a:latin typeface="Univers" panose="020B0503020202020204" pitchFamily="34" charset="0"/>
              </a:rPr>
              <a:t>A – No response to social cues, does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not wake/stay awake if roused,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high pitched/continuous crying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B – Grunting, RR&gt;20 above normal,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severe indrawing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C – Pale, mottled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D – T&gt;38 if &lt;3m, non-blanching rash,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bulging fontanelle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48D6D97-9B76-E74F-9C16-A8050D5231A4}"/>
              </a:ext>
            </a:extLst>
          </p:cNvPr>
          <p:cNvSpPr/>
          <p:nvPr/>
        </p:nvSpPr>
        <p:spPr>
          <a:xfrm>
            <a:off x="2409015" y="2787453"/>
            <a:ext cx="2392209" cy="195525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latin typeface="Univers" panose="020B0503020202020204" pitchFamily="34" charset="0"/>
              </a:rPr>
              <a:t>Needs Clinical Assessment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644B37D-BE30-CC4A-99AC-0DB02896CC88}"/>
              </a:ext>
            </a:extLst>
          </p:cNvPr>
          <p:cNvSpPr/>
          <p:nvPr/>
        </p:nvSpPr>
        <p:spPr>
          <a:xfrm>
            <a:off x="2625425" y="1298785"/>
            <a:ext cx="1917011" cy="1306467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1" u="sng" dirty="0">
                <a:latin typeface="Univers" panose="020B0503020202020204" pitchFamily="34" charset="0"/>
              </a:rPr>
              <a:t>AMBER</a:t>
            </a:r>
            <a:r>
              <a:rPr lang="en-US" sz="800" b="1" dirty="0">
                <a:latin typeface="Univers" panose="020B0503020202020204" pitchFamily="34" charset="0"/>
              </a:rPr>
              <a:t> – Moderate symptoms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A – Not responding normally, no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smile, wakens with prolonged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stimulation, significant decreased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activity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C – Dry mucus membranes, poor. 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feeding, reduced urine output,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pale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D – Fever ≧ 5 days, rigors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D8F3B91-C8D6-CB43-B78B-05917D2C188B}"/>
              </a:ext>
            </a:extLst>
          </p:cNvPr>
          <p:cNvSpPr/>
          <p:nvPr/>
        </p:nvSpPr>
        <p:spPr>
          <a:xfrm>
            <a:off x="5030869" y="1278964"/>
            <a:ext cx="1656864" cy="1318180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1" u="sng" dirty="0">
                <a:latin typeface="Univers" panose="020B0503020202020204" pitchFamily="34" charset="0"/>
              </a:rPr>
              <a:t>GREEN</a:t>
            </a:r>
            <a:r>
              <a:rPr lang="en-US" sz="800" b="1" dirty="0">
                <a:latin typeface="Univers" panose="020B0503020202020204" pitchFamily="34" charset="0"/>
              </a:rPr>
              <a:t> – Mild symptoms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A – Responsive to social cues, 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smiles, stays awake,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strong/normal cry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B – No distress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C – Moist mucus membranes, 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normal </a:t>
            </a:r>
            <a:r>
              <a:rPr lang="en-US" sz="800" b="1" dirty="0" err="1">
                <a:latin typeface="Univers" panose="020B0503020202020204" pitchFamily="34" charset="0"/>
              </a:rPr>
              <a:t>colour</a:t>
            </a:r>
            <a:endParaRPr lang="en-US" sz="800" b="1" dirty="0">
              <a:latin typeface="Univers" panose="020B0503020202020204" pitchFamily="34" charset="0"/>
            </a:endParaRPr>
          </a:p>
          <a:p>
            <a:endParaRPr lang="en-US" sz="800" b="1" dirty="0">
              <a:latin typeface="Univers" panose="020B0503020202020204" pitchFamily="34" charset="0"/>
            </a:endParaRPr>
          </a:p>
          <a:p>
            <a:endParaRPr lang="en-US" sz="800" b="1" dirty="0">
              <a:latin typeface="Univers" panose="020B0503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FB83513-888A-E041-9A90-D576E300140A}"/>
              </a:ext>
            </a:extLst>
          </p:cNvPr>
          <p:cNvSpPr/>
          <p:nvPr/>
        </p:nvSpPr>
        <p:spPr>
          <a:xfrm>
            <a:off x="3155842" y="4483500"/>
            <a:ext cx="1866459" cy="1500050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1" u="sng" dirty="0">
                <a:latin typeface="Univers" panose="020B0503020202020204" pitchFamily="34" charset="0"/>
              </a:rPr>
              <a:t>GREEN</a:t>
            </a:r>
            <a:r>
              <a:rPr lang="en-US" sz="800" b="1" dirty="0">
                <a:latin typeface="Univers" panose="020B0503020202020204" pitchFamily="34" charset="0"/>
              </a:rPr>
              <a:t> – Mild symptoms as above</a:t>
            </a:r>
          </a:p>
          <a:p>
            <a:pPr algn="ctr"/>
            <a:r>
              <a:rPr lang="en-US" sz="800" b="1" dirty="0">
                <a:latin typeface="Univers" panose="020B0503020202020204" pitchFamily="34" charset="0"/>
              </a:rPr>
              <a:t>AND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B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No distress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C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Moist mucus membranes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Normal </a:t>
            </a:r>
            <a:r>
              <a:rPr lang="en-US" sz="800" b="1" dirty="0" err="1">
                <a:latin typeface="Univers" panose="020B0503020202020204" pitchFamily="34" charset="0"/>
              </a:rPr>
              <a:t>colour</a:t>
            </a:r>
            <a:endParaRPr lang="en-US" sz="800" b="1" dirty="0">
              <a:latin typeface="Univers" panose="020B0503020202020204" pitchFamily="34" charset="0"/>
            </a:endParaRPr>
          </a:p>
          <a:p>
            <a:r>
              <a:rPr lang="en-US" sz="800" b="1" dirty="0">
                <a:latin typeface="Univers" panose="020B0503020202020204" pitchFamily="34" charset="0"/>
              </a:rPr>
              <a:t>D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No red/amber signs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PEWS 0</a:t>
            </a:r>
            <a:endParaRPr lang="en-GB" sz="800" b="1" dirty="0">
              <a:latin typeface="Univers" panose="020B0503020202020204" pitchFamily="34" charset="0"/>
            </a:endParaRPr>
          </a:p>
          <a:p>
            <a:endParaRPr lang="en-GB" sz="800" b="1" dirty="0">
              <a:latin typeface="Univers" panose="020B0503020202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AE6A9D2-F29E-174B-9365-3B215F1E3509}"/>
              </a:ext>
            </a:extLst>
          </p:cNvPr>
          <p:cNvSpPr/>
          <p:nvPr/>
        </p:nvSpPr>
        <p:spPr>
          <a:xfrm>
            <a:off x="381511" y="4481766"/>
            <a:ext cx="2701147" cy="1504549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1" u="sng" dirty="0">
                <a:latin typeface="Univers" panose="020B0503020202020204" pitchFamily="34" charset="0"/>
              </a:rPr>
              <a:t>AMBER</a:t>
            </a:r>
            <a:r>
              <a:rPr lang="en-US" sz="800" b="1" dirty="0">
                <a:latin typeface="Univers" panose="020B0503020202020204" pitchFamily="34" charset="0"/>
              </a:rPr>
              <a:t> –Symptoms above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                                     AND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B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Nasal flare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Resp Rate raised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O2 Sat ≦95%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Crepitations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C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HR raised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CRT ≧3 secs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Dry mucus membranes </a:t>
            </a:r>
          </a:p>
          <a:p>
            <a:endParaRPr lang="en-US" sz="800" b="1" dirty="0">
              <a:latin typeface="Univers" panose="020B0503020202020204" pitchFamily="34" charset="0"/>
            </a:endParaRPr>
          </a:p>
          <a:p>
            <a:endParaRPr lang="en-US" sz="800" b="1" dirty="0">
              <a:latin typeface="Univers" panose="020B0503020202020204" pitchFamily="34" charset="0"/>
            </a:endParaRPr>
          </a:p>
          <a:p>
            <a:endParaRPr lang="en-US" sz="800" b="1" dirty="0">
              <a:latin typeface="Univers" panose="020B0503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Poor feeding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Reduced urine output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Pale</a:t>
            </a:r>
          </a:p>
          <a:p>
            <a:r>
              <a:rPr lang="en-US" sz="800" b="1" dirty="0">
                <a:latin typeface="Univers" panose="020B0503020202020204" pitchFamily="34" charset="0"/>
              </a:rPr>
              <a:t>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Fever ≧ 5 days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Rigors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latin typeface="Univers" panose="020B0503020202020204" pitchFamily="34" charset="0"/>
              </a:rPr>
              <a:t>PEWS raised but &lt; 2</a:t>
            </a:r>
            <a:endParaRPr lang="en-GB" sz="800" b="1" dirty="0">
              <a:latin typeface="Univers" panose="020B0503020202020204" pitchFamily="34" charset="0"/>
            </a:endParaRPr>
          </a:p>
        </p:txBody>
      </p:sp>
      <p:cxnSp>
        <p:nvCxnSpPr>
          <p:cNvPr id="114" name="Straight Arrow Connector 21">
            <a:extLst>
              <a:ext uri="{FF2B5EF4-FFF2-40B4-BE49-F238E27FC236}">
                <a16:creationId xmlns:a16="http://schemas.microsoft.com/office/drawing/2014/main" id="{B1E2FAAB-86DF-AA4C-BB43-7B6FF2D18888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5522866" y="3437937"/>
            <a:ext cx="499429" cy="5405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21">
            <a:extLst>
              <a:ext uri="{FF2B5EF4-FFF2-40B4-BE49-F238E27FC236}">
                <a16:creationId xmlns:a16="http://schemas.microsoft.com/office/drawing/2014/main" id="{E7FF9BFC-CBE7-4543-A787-06A005B41089}"/>
              </a:ext>
            </a:extLst>
          </p:cNvPr>
          <p:cNvCxnSpPr>
            <a:cxnSpLocks/>
            <a:endCxn id="98" idx="0"/>
          </p:cNvCxnSpPr>
          <p:nvPr/>
        </p:nvCxnSpPr>
        <p:spPr>
          <a:xfrm rot="10800000" flipV="1">
            <a:off x="1732085" y="4262716"/>
            <a:ext cx="1644136" cy="21905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21">
            <a:extLst>
              <a:ext uri="{FF2B5EF4-FFF2-40B4-BE49-F238E27FC236}">
                <a16:creationId xmlns:a16="http://schemas.microsoft.com/office/drawing/2014/main" id="{D7B0AE35-152B-C24E-8159-25045BB6E84D}"/>
              </a:ext>
            </a:extLst>
          </p:cNvPr>
          <p:cNvCxnSpPr>
            <a:cxnSpLocks/>
            <a:endCxn id="66" idx="0"/>
          </p:cNvCxnSpPr>
          <p:nvPr/>
        </p:nvCxnSpPr>
        <p:spPr>
          <a:xfrm>
            <a:off x="3459707" y="4260459"/>
            <a:ext cx="629365" cy="223041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26417F4E-06ED-B942-84A7-49F7478415D5}"/>
              </a:ext>
            </a:extLst>
          </p:cNvPr>
          <p:cNvCxnSpPr>
            <a:cxnSpLocks/>
            <a:stCxn id="116" idx="2"/>
            <a:endCxn id="50" idx="0"/>
          </p:cNvCxnSpPr>
          <p:nvPr/>
        </p:nvCxnSpPr>
        <p:spPr>
          <a:xfrm flipH="1">
            <a:off x="522195" y="6966700"/>
            <a:ext cx="2090" cy="3108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28">
            <a:extLst>
              <a:ext uri="{FF2B5EF4-FFF2-40B4-BE49-F238E27FC236}">
                <a16:creationId xmlns:a16="http://schemas.microsoft.com/office/drawing/2014/main" id="{03EFA5BD-CB85-7F44-93E1-95C32DFDA091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48165" y="-122129"/>
            <a:ext cx="351538" cy="246096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28">
            <a:extLst>
              <a:ext uri="{FF2B5EF4-FFF2-40B4-BE49-F238E27FC236}">
                <a16:creationId xmlns:a16="http://schemas.microsoft.com/office/drawing/2014/main" id="{B8117902-BDE7-8948-92AD-F338C7B61A1D}"/>
              </a:ext>
            </a:extLst>
          </p:cNvPr>
          <p:cNvCxnSpPr>
            <a:cxnSpLocks/>
          </p:cNvCxnSpPr>
          <p:nvPr/>
        </p:nvCxnSpPr>
        <p:spPr>
          <a:xfrm>
            <a:off x="3398340" y="1107563"/>
            <a:ext cx="0" cy="193477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ECA54AD4-87A6-5046-A55F-CF404640C8B6}"/>
              </a:ext>
            </a:extLst>
          </p:cNvPr>
          <p:cNvCxnSpPr>
            <a:cxnSpLocks/>
          </p:cNvCxnSpPr>
          <p:nvPr/>
        </p:nvCxnSpPr>
        <p:spPr>
          <a:xfrm>
            <a:off x="2865545" y="6079626"/>
            <a:ext cx="8629" cy="127810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8594DF5F-ECCA-F64C-AD3B-A8E90F5067AB}"/>
              </a:ext>
            </a:extLst>
          </p:cNvPr>
          <p:cNvCxnSpPr>
            <a:cxnSpLocks/>
          </p:cNvCxnSpPr>
          <p:nvPr/>
        </p:nvCxnSpPr>
        <p:spPr>
          <a:xfrm>
            <a:off x="1413164" y="7343740"/>
            <a:ext cx="0" cy="31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2407917-8E1A-C04D-A2ED-6E07B7FEEBB3}"/>
              </a:ext>
            </a:extLst>
          </p:cNvPr>
          <p:cNvCxnSpPr>
            <a:cxnSpLocks/>
          </p:cNvCxnSpPr>
          <p:nvPr/>
        </p:nvCxnSpPr>
        <p:spPr>
          <a:xfrm>
            <a:off x="1413164" y="7343740"/>
            <a:ext cx="146101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9AD59A6E-4CE0-BC4A-9C6C-93F7DC5BB751}"/>
              </a:ext>
            </a:extLst>
          </p:cNvPr>
          <p:cNvCxnSpPr>
            <a:cxnSpLocks/>
          </p:cNvCxnSpPr>
          <p:nvPr/>
        </p:nvCxnSpPr>
        <p:spPr>
          <a:xfrm>
            <a:off x="2865545" y="6079197"/>
            <a:ext cx="2912413" cy="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42E823EB-2DC9-584E-9A63-EB41505A43B7}"/>
              </a:ext>
            </a:extLst>
          </p:cNvPr>
          <p:cNvCxnSpPr>
            <a:cxnSpLocks/>
          </p:cNvCxnSpPr>
          <p:nvPr/>
        </p:nvCxnSpPr>
        <p:spPr>
          <a:xfrm>
            <a:off x="5765051" y="5518149"/>
            <a:ext cx="0" cy="56104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83E52A4A-FEDC-514C-B157-DFF74F905FD5}"/>
              </a:ext>
            </a:extLst>
          </p:cNvPr>
          <p:cNvCxnSpPr>
            <a:cxnSpLocks/>
          </p:cNvCxnSpPr>
          <p:nvPr/>
        </p:nvCxnSpPr>
        <p:spPr>
          <a:xfrm>
            <a:off x="5765051" y="5518149"/>
            <a:ext cx="103103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63B462AB-F28A-A94D-9BAC-6F425A5E6304}"/>
              </a:ext>
            </a:extLst>
          </p:cNvPr>
          <p:cNvSpPr/>
          <p:nvPr/>
        </p:nvSpPr>
        <p:spPr>
          <a:xfrm>
            <a:off x="2625425" y="3163296"/>
            <a:ext cx="1938200" cy="546444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Positive PCR </a:t>
            </a:r>
            <a:r>
              <a:rPr lang="en-GB" sz="1400" b="1" u="sng" dirty="0">
                <a:latin typeface="Univers Condensed" panose="020B0506020202050204" pitchFamily="34" charset="0"/>
              </a:rPr>
              <a:t>OR</a:t>
            </a:r>
            <a:r>
              <a:rPr lang="en-GB" sz="1400" b="1" dirty="0">
                <a:latin typeface="Univers Condensed" panose="020B0506020202050204" pitchFamily="34" charset="0"/>
              </a:rPr>
              <a:t> Close Family contact?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531DC32-9B9E-B745-BAF8-F0122D0EE4FC}"/>
              </a:ext>
            </a:extLst>
          </p:cNvPr>
          <p:cNvSpPr txBox="1"/>
          <p:nvPr/>
        </p:nvSpPr>
        <p:spPr>
          <a:xfrm>
            <a:off x="5666757" y="4186127"/>
            <a:ext cx="1074244" cy="958925"/>
          </a:xfrm>
          <a:prstGeom prst="rect">
            <a:avLst/>
          </a:prstGeom>
          <a:noFill/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Covid-19</a:t>
            </a:r>
          </a:p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Community Assessment</a:t>
            </a:r>
          </a:p>
          <a:p>
            <a:pPr lvl="0" algn="ctr"/>
            <a:r>
              <a:rPr lang="en-GB" sz="1400" b="1" dirty="0">
                <a:solidFill>
                  <a:schemeClr val="tx1"/>
                </a:solidFill>
                <a:latin typeface="Univers Condensed" panose="020B0506020202050204" pitchFamily="34" charset="0"/>
              </a:rPr>
              <a:t>Pathway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9FED3FA-1FC7-0545-A7F7-E24C462B3299}"/>
              </a:ext>
            </a:extLst>
          </p:cNvPr>
          <p:cNvSpPr/>
          <p:nvPr/>
        </p:nvSpPr>
        <p:spPr>
          <a:xfrm>
            <a:off x="1326465" y="599717"/>
            <a:ext cx="4143751" cy="327709"/>
          </a:xfrm>
          <a:prstGeom prst="rect">
            <a:avLst/>
          </a:prstGeom>
          <a:solidFill>
            <a:schemeClr val="bg2">
              <a:lumMod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Univers" panose="020B0503020202020204" pitchFamily="34" charset="0"/>
              </a:rPr>
              <a:t>Phone call for Respiratory Systems/COVID19 Concern </a:t>
            </a:r>
            <a:endParaRPr lang="en-GB" sz="1200" b="1" dirty="0">
              <a:latin typeface="Univers" panose="020B0503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AAED0B1-2459-054C-925E-993D789B980E}"/>
              </a:ext>
            </a:extLst>
          </p:cNvPr>
          <p:cNvSpPr/>
          <p:nvPr/>
        </p:nvSpPr>
        <p:spPr>
          <a:xfrm>
            <a:off x="1326465" y="3822780"/>
            <a:ext cx="3320230" cy="281966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General Practice Assessment (Face to face)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60835E3-934E-1D44-BD80-47466F6492B6}"/>
              </a:ext>
            </a:extLst>
          </p:cNvPr>
          <p:cNvSpPr/>
          <p:nvPr/>
        </p:nvSpPr>
        <p:spPr>
          <a:xfrm>
            <a:off x="4950660" y="3663699"/>
            <a:ext cx="408059" cy="237022"/>
          </a:xfrm>
          <a:prstGeom prst="rect">
            <a:avLst/>
          </a:prstGeom>
          <a:solidFill>
            <a:schemeClr val="dk1">
              <a:alpha val="7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478" tIns="23739" rIns="47478" bIns="237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latin typeface="Univers" panose="020B0503020202020204" pitchFamily="34" charset="0"/>
              </a:rPr>
              <a:t>YES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86929822-E109-CA45-AA25-89E5C6BEEE09}"/>
              </a:ext>
            </a:extLst>
          </p:cNvPr>
          <p:cNvCxnSpPr>
            <a:cxnSpLocks/>
          </p:cNvCxnSpPr>
          <p:nvPr/>
        </p:nvCxnSpPr>
        <p:spPr>
          <a:xfrm>
            <a:off x="3605120" y="2982978"/>
            <a:ext cx="0" cy="1822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566E8B9-0033-6042-86D5-2BF1700C4492}"/>
              </a:ext>
            </a:extLst>
          </p:cNvPr>
          <p:cNvCxnSpPr>
            <a:cxnSpLocks/>
            <a:stCxn id="64" idx="1"/>
            <a:endCxn id="62" idx="3"/>
          </p:cNvCxnSpPr>
          <p:nvPr/>
        </p:nvCxnSpPr>
        <p:spPr>
          <a:xfrm flipH="1">
            <a:off x="2268659" y="3436518"/>
            <a:ext cx="356766" cy="14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28">
            <a:extLst>
              <a:ext uri="{FF2B5EF4-FFF2-40B4-BE49-F238E27FC236}">
                <a16:creationId xmlns:a16="http://schemas.microsoft.com/office/drawing/2014/main" id="{80498052-06C5-6747-AC22-FAF158D87DE2}"/>
              </a:ext>
            </a:extLst>
          </p:cNvPr>
          <p:cNvCxnSpPr>
            <a:cxnSpLocks/>
          </p:cNvCxnSpPr>
          <p:nvPr/>
        </p:nvCxnSpPr>
        <p:spPr>
          <a:xfrm>
            <a:off x="5358719" y="3920223"/>
            <a:ext cx="328295" cy="274352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6A422ECE-6C5E-674B-8AA4-E5F3B0A86A24}"/>
              </a:ext>
            </a:extLst>
          </p:cNvPr>
          <p:cNvCxnSpPr>
            <a:cxnSpLocks/>
            <a:stCxn id="62" idx="2"/>
          </p:cNvCxnSpPr>
          <p:nvPr/>
        </p:nvCxnSpPr>
        <p:spPr>
          <a:xfrm>
            <a:off x="2075142" y="3605316"/>
            <a:ext cx="0" cy="2174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28">
            <a:extLst>
              <a:ext uri="{FF2B5EF4-FFF2-40B4-BE49-F238E27FC236}">
                <a16:creationId xmlns:a16="http://schemas.microsoft.com/office/drawing/2014/main" id="{17B71675-0AB9-ED4B-918C-BD5184FB61E3}"/>
              </a:ext>
            </a:extLst>
          </p:cNvPr>
          <p:cNvCxnSpPr>
            <a:cxnSpLocks/>
          </p:cNvCxnSpPr>
          <p:nvPr/>
        </p:nvCxnSpPr>
        <p:spPr>
          <a:xfrm flipV="1">
            <a:off x="5030869" y="4057399"/>
            <a:ext cx="421908" cy="424368"/>
          </a:xfrm>
          <a:prstGeom prst="straightConnector1">
            <a:avLst/>
          </a:prstGeom>
          <a:ln w="381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304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3751</TotalTime>
  <Words>470</Words>
  <Application>Microsoft Macintosh PowerPoint</Application>
  <PresentationFormat>A4 Paper (210x297 mm)</PresentationFormat>
  <Paragraphs>114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Univers</vt:lpstr>
      <vt:lpstr>Univers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McDevitt</dc:creator>
  <cp:lastModifiedBy>Alan McDevitt</cp:lastModifiedBy>
  <cp:revision>57</cp:revision>
  <cp:lastPrinted>2020-04-01T11:51:18Z</cp:lastPrinted>
  <dcterms:created xsi:type="dcterms:W3CDTF">2020-03-20T14:30:57Z</dcterms:created>
  <dcterms:modified xsi:type="dcterms:W3CDTF">2021-12-22T09:34:13Z</dcterms:modified>
</cp:coreProperties>
</file>