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07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3A36-457A-4BAB-A888-7E1B80BBFC72}" type="datetimeFigureOut">
              <a:rPr lang="en-GB" smtClean="0"/>
              <a:pPr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7AD5201C-7D08-8E49-855A-95DAE8B7F39A}"/>
              </a:ext>
            </a:extLst>
          </p:cNvPr>
          <p:cNvSpPr txBox="1"/>
          <p:nvPr/>
        </p:nvSpPr>
        <p:spPr>
          <a:xfrm>
            <a:off x="197594" y="1477274"/>
            <a:ext cx="3747294" cy="2815821"/>
          </a:xfrm>
          <a:prstGeom prst="rect">
            <a:avLst/>
          </a:prstGeom>
          <a:noFill/>
          <a:ln w="44450" cmpd="thickThin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79234" y="80148"/>
            <a:ext cx="8103402" cy="400110"/>
          </a:xfrm>
          <a:prstGeom prst="rect">
            <a:avLst/>
          </a:prstGeom>
          <a:ln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Univers Condensed" panose="020B0506020202050204" pitchFamily="34" charset="0"/>
              </a:rPr>
              <a:t>Community Assessment Centres – Who should go there</a:t>
            </a:r>
            <a:r>
              <a:rPr lang="en-GB" sz="2000" b="1" dirty="0" smtClean="0">
                <a:latin typeface="Univers Condensed" panose="020B0506020202050204" pitchFamily="34" charset="0"/>
              </a:rPr>
              <a:t>?         October 2020</a:t>
            </a:r>
            <a:endParaRPr lang="en-GB" sz="2000" b="1" dirty="0">
              <a:latin typeface="Univers Condensed" panose="020B0506020202050204" pitchFamily="34" charset="0"/>
            </a:endParaRPr>
          </a:p>
        </p:txBody>
      </p:sp>
      <p:pic>
        <p:nvPicPr>
          <p:cNvPr id="98" name="Picture 97">
            <a:extLst>
              <a:ext uri="{FF2B5EF4-FFF2-40B4-BE49-F238E27FC236}">
                <a16:creationId xmlns="" xmlns:a16="http://schemas.microsoft.com/office/drawing/2014/main" id="{6151C72B-E2D5-4B90-AD04-EFAEA3B9DC3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7376" y="188640"/>
            <a:ext cx="134530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9B462CA3-0D8C-B545-9615-CDFB6B38C45C}"/>
              </a:ext>
            </a:extLst>
          </p:cNvPr>
          <p:cNvSpPr txBox="1"/>
          <p:nvPr/>
        </p:nvSpPr>
        <p:spPr>
          <a:xfrm>
            <a:off x="279233" y="1559534"/>
            <a:ext cx="1039399" cy="595520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Cough</a:t>
            </a:r>
          </a:p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New (&lt;7days)</a:t>
            </a:r>
          </a:p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Continuous</a:t>
            </a:r>
          </a:p>
          <a:p>
            <a:r>
              <a:rPr lang="en-GB" sz="1050" b="1" dirty="0">
                <a:latin typeface="Univers Condensed" panose="020B0506020202050204" pitchFamily="34" charset="0"/>
              </a:rPr>
              <a:t/>
            </a:r>
            <a:br>
              <a:rPr lang="en-GB" sz="1050" b="1" dirty="0">
                <a:latin typeface="Univers Condensed" panose="020B0506020202050204" pitchFamily="34" charset="0"/>
              </a:rPr>
            </a:br>
            <a:endParaRPr lang="en-GB" sz="1050" b="1" dirty="0">
              <a:latin typeface="Univers Condensed" panose="020B0506020202050204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CC200100-11BA-314F-8E32-3CBD7A6C822A}"/>
              </a:ext>
            </a:extLst>
          </p:cNvPr>
          <p:cNvSpPr txBox="1"/>
          <p:nvPr/>
        </p:nvSpPr>
        <p:spPr>
          <a:xfrm>
            <a:off x="1523041" y="1559534"/>
            <a:ext cx="1039399" cy="595520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Fever</a:t>
            </a:r>
          </a:p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Temp &gt;37.8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3882E396-A48E-4048-885E-4F50873E8457}"/>
              </a:ext>
            </a:extLst>
          </p:cNvPr>
          <p:cNvSpPr txBox="1"/>
          <p:nvPr/>
        </p:nvSpPr>
        <p:spPr>
          <a:xfrm>
            <a:off x="2766848" y="1577973"/>
            <a:ext cx="1039399" cy="577081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Loss of/change in sense of smell or taste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5AFFD2CB-2741-4C4F-92A9-4FD677049E8B}"/>
              </a:ext>
            </a:extLst>
          </p:cNvPr>
          <p:cNvSpPr txBox="1"/>
          <p:nvPr/>
        </p:nvSpPr>
        <p:spPr>
          <a:xfrm>
            <a:off x="279231" y="3005898"/>
            <a:ext cx="1434413" cy="41276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New Breathlessness</a:t>
            </a:r>
          </a:p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MMRC&gt;1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EFE437C4-775F-BE4B-A05C-9BA87B9C9524}"/>
              </a:ext>
            </a:extLst>
          </p:cNvPr>
          <p:cNvSpPr txBox="1"/>
          <p:nvPr/>
        </p:nvSpPr>
        <p:spPr>
          <a:xfrm>
            <a:off x="2306726" y="3003166"/>
            <a:ext cx="1499518" cy="415498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Clinical concern or Significantly unwell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FE1B1DB0-B017-4442-8FFC-1FAAE4593048}"/>
              </a:ext>
            </a:extLst>
          </p:cNvPr>
          <p:cNvSpPr txBox="1"/>
          <p:nvPr/>
        </p:nvSpPr>
        <p:spPr>
          <a:xfrm>
            <a:off x="279234" y="796876"/>
            <a:ext cx="3527014" cy="523220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600" b="1" dirty="0">
                <a:latin typeface="Univers Condensed" panose="020B0506020202050204" pitchFamily="34" charset="0"/>
              </a:rPr>
              <a:t>Those who have at least one of these symptoms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E31D0537-F382-D24E-9D5A-BD9DD2E39EB9}"/>
              </a:ext>
            </a:extLst>
          </p:cNvPr>
          <p:cNvSpPr txBox="1"/>
          <p:nvPr/>
        </p:nvSpPr>
        <p:spPr>
          <a:xfrm>
            <a:off x="279231" y="2351118"/>
            <a:ext cx="3527014" cy="411199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2000" b="1" dirty="0">
                <a:latin typeface="Univers Condensed" panose="020B0506020202050204" pitchFamily="34" charset="0"/>
              </a:rPr>
              <a:t>AND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DAC9275D-99C5-454A-877E-35983994D200}"/>
              </a:ext>
            </a:extLst>
          </p:cNvPr>
          <p:cNvSpPr txBox="1"/>
          <p:nvPr/>
        </p:nvSpPr>
        <p:spPr>
          <a:xfrm>
            <a:off x="279231" y="3626412"/>
            <a:ext cx="3527014" cy="523220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BUT WHO DO NOT SEEM TO NEED REFERRAL DIRECT TO SATA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039FE563-5BC0-EC43-99FC-F3E4E647880C}"/>
              </a:ext>
            </a:extLst>
          </p:cNvPr>
          <p:cNvSpPr txBox="1"/>
          <p:nvPr/>
        </p:nvSpPr>
        <p:spPr>
          <a:xfrm>
            <a:off x="279233" y="4621389"/>
            <a:ext cx="3527013" cy="738664"/>
          </a:xfrm>
          <a:prstGeom prst="rect">
            <a:avLst/>
          </a:prstGeom>
          <a:ln w="9525">
            <a:solidFill>
              <a:schemeClr val="accent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50" dirty="0">
                <a:latin typeface="Univers Condensed Light" panose="020B0506020202050204" pitchFamily="34" charset="0"/>
              </a:rPr>
              <a:t>A new continuous cough is where patient: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Univers Condensed Light" panose="020B0506020202050204" pitchFamily="34" charset="0"/>
              </a:rPr>
              <a:t>has a new cough that’s lasted for an hour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Univers Condensed Light" panose="020B0506020202050204" pitchFamily="34" charset="0"/>
              </a:rPr>
              <a:t>has had 3 or more episodes of coughing in 24 hours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Univers Condensed Light" panose="020B0506020202050204" pitchFamily="34" charset="0"/>
              </a:rPr>
              <a:t>is coughing more than usual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12CFF2F3-BF6D-434E-BB8D-0F5D18539F9F}"/>
              </a:ext>
            </a:extLst>
          </p:cNvPr>
          <p:cNvSpPr txBox="1"/>
          <p:nvPr/>
        </p:nvSpPr>
        <p:spPr>
          <a:xfrm>
            <a:off x="1775731" y="3002479"/>
            <a:ext cx="468908" cy="253916"/>
          </a:xfrm>
          <a:prstGeom prst="rect">
            <a:avLst/>
          </a:prstGeom>
          <a:noFill/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BB90387E-C88E-084E-8745-7CB3C1F168F4}"/>
              </a:ext>
            </a:extLst>
          </p:cNvPr>
          <p:cNvSpPr txBox="1"/>
          <p:nvPr/>
        </p:nvSpPr>
        <p:spPr>
          <a:xfrm>
            <a:off x="4928823" y="805795"/>
            <a:ext cx="4356160" cy="523220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Those who are at risk of being infectious and need urgent face to face examination for some other reason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D1DED9BD-FD13-BA4F-98FB-B5E4B1CC09CA}"/>
              </a:ext>
            </a:extLst>
          </p:cNvPr>
          <p:cNvSpPr txBox="1"/>
          <p:nvPr/>
        </p:nvSpPr>
        <p:spPr>
          <a:xfrm>
            <a:off x="4041232" y="805795"/>
            <a:ext cx="623735" cy="523219"/>
          </a:xfrm>
          <a:prstGeom prst="rect">
            <a:avLst/>
          </a:prstGeom>
          <a:noFill/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2800" b="1" dirty="0">
                <a:latin typeface="Univers Condensed" panose="020B0506020202050204" pitchFamily="34" charset="0"/>
              </a:rPr>
              <a:t>OR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4B43A09B-540D-4B4D-B0FC-F45CF17F6364}"/>
              </a:ext>
            </a:extLst>
          </p:cNvPr>
          <p:cNvSpPr txBox="1"/>
          <p:nvPr/>
        </p:nvSpPr>
        <p:spPr>
          <a:xfrm>
            <a:off x="4025163" y="5373216"/>
            <a:ext cx="5727698" cy="738664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Referral should state the category of risk above and specify the examination requested. The referrer should follow up the patient once the report is received from the CAC.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1532A81C-BDFA-364D-ACAF-C254FB67FF67}"/>
              </a:ext>
            </a:extLst>
          </p:cNvPr>
          <p:cNvSpPr txBox="1"/>
          <p:nvPr/>
        </p:nvSpPr>
        <p:spPr>
          <a:xfrm>
            <a:off x="4025164" y="1579678"/>
            <a:ext cx="5743768" cy="253916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200" b="1" dirty="0">
                <a:latin typeface="Univers Condensed" panose="020B0506020202050204" pitchFamily="34" charset="0"/>
              </a:rPr>
              <a:t>Where possible the examination should be deferred till after the possible infective period</a:t>
            </a:r>
          </a:p>
        </p:txBody>
      </p:sp>
      <p:pic>
        <p:nvPicPr>
          <p:cNvPr id="40" name="Picture 39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DC4A5BB9-67E6-9545-9479-E7579A7B13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8983" y="1916832"/>
            <a:ext cx="5723878" cy="3436036"/>
          </a:xfrm>
          <a:prstGeom prst="rect">
            <a:avLst/>
          </a:prstGeom>
        </p:spPr>
      </p:pic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B335091E-041F-DC4D-8517-DEBFEF73DCE4}"/>
              </a:ext>
            </a:extLst>
          </p:cNvPr>
          <p:cNvSpPr txBox="1"/>
          <p:nvPr/>
        </p:nvSpPr>
        <p:spPr>
          <a:xfrm>
            <a:off x="197594" y="5301208"/>
            <a:ext cx="601339" cy="190552"/>
          </a:xfrm>
          <a:prstGeom prst="rect">
            <a:avLst/>
          </a:prstGeom>
          <a:noFill/>
          <a:ln>
            <a:noFill/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GB" sz="1050" b="1" dirty="0">
                <a:latin typeface="Univers Condensed" panose="020B0506020202050204" pitchFamily="34" charset="0"/>
              </a:rPr>
              <a:t>MMRC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="" xmlns:a16="http://schemas.microsoft.com/office/drawing/2014/main" id="{A1EB8B8E-F7A8-BE4A-8435-91FA6B94FD2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9231" y="5517232"/>
            <a:ext cx="3527013" cy="1207630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1EC250F8-4F5B-574C-BB91-C294EACB32AA}"/>
              </a:ext>
            </a:extLst>
          </p:cNvPr>
          <p:cNvCxnSpPr/>
          <p:nvPr/>
        </p:nvCxnSpPr>
        <p:spPr>
          <a:xfrm>
            <a:off x="279231" y="4437112"/>
            <a:ext cx="3665657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="" xmlns:a16="http://schemas.microsoft.com/office/drawing/2014/main" id="{8452C0E9-BB31-B745-BF95-0AC6B8598EC6}"/>
              </a:ext>
            </a:extLst>
          </p:cNvPr>
          <p:cNvCxnSpPr>
            <a:cxnSpLocks/>
          </p:cNvCxnSpPr>
          <p:nvPr/>
        </p:nvCxnSpPr>
        <p:spPr>
          <a:xfrm flipH="1">
            <a:off x="3944886" y="4437112"/>
            <a:ext cx="2" cy="172819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BCF2A7AC-5F53-254B-AEC2-E38456DD8B88}"/>
              </a:ext>
            </a:extLst>
          </p:cNvPr>
          <p:cNvSpPr txBox="1"/>
          <p:nvPr/>
        </p:nvSpPr>
        <p:spPr>
          <a:xfrm>
            <a:off x="4016896" y="6290156"/>
            <a:ext cx="5711624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Univers Condensed" panose="020B0506020202050204" pitchFamily="34" charset="0"/>
              </a:rPr>
              <a:t>Those with no other Covid symptoms but a)who have </a:t>
            </a:r>
            <a:r>
              <a:rPr lang="en-GB" sz="1400" b="1" u="sng" dirty="0">
                <a:latin typeface="Univers Condensed" panose="020B0506020202050204" pitchFamily="34" charset="0"/>
              </a:rPr>
              <a:t>breathlessness</a:t>
            </a:r>
            <a:r>
              <a:rPr lang="en-GB" sz="1400" b="1" dirty="0">
                <a:latin typeface="Univers Condensed" panose="020B0506020202050204" pitchFamily="34" charset="0"/>
              </a:rPr>
              <a:t>,  </a:t>
            </a:r>
            <a:r>
              <a:rPr lang="en-GB" sz="1400" b="1">
                <a:latin typeface="Univers Condensed" panose="020B0506020202050204" pitchFamily="34" charset="0"/>
              </a:rPr>
              <a:t>or b)</a:t>
            </a:r>
            <a:r>
              <a:rPr lang="en-GB" sz="1400" b="1" u="sng">
                <a:latin typeface="Univers Condensed" panose="020B0506020202050204" pitchFamily="34" charset="0"/>
              </a:rPr>
              <a:t>cough </a:t>
            </a:r>
            <a:r>
              <a:rPr lang="en-GB" sz="1400" b="1" u="sng" dirty="0">
                <a:latin typeface="Univers Condensed" panose="020B0506020202050204" pitchFamily="34" charset="0"/>
              </a:rPr>
              <a:t>present more than 14 days</a:t>
            </a:r>
            <a:r>
              <a:rPr lang="en-GB" sz="1400" b="1" dirty="0">
                <a:latin typeface="Univers Condensed" panose="020B0506020202050204" pitchFamily="34" charset="0"/>
              </a:rPr>
              <a:t>  DO NOT need to be seen at the CAC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961EC8DA-0473-E949-936B-5E063A86A7AC}"/>
              </a:ext>
            </a:extLst>
          </p:cNvPr>
          <p:cNvCxnSpPr>
            <a:cxnSpLocks/>
          </p:cNvCxnSpPr>
          <p:nvPr/>
        </p:nvCxnSpPr>
        <p:spPr>
          <a:xfrm>
            <a:off x="3944886" y="6165304"/>
            <a:ext cx="5824046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2136</TotalTime>
  <Words>183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NHS Greater Glasgow and Clyde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FIFIECH741</dc:creator>
  <cp:lastModifiedBy>hendrsa672</cp:lastModifiedBy>
  <cp:revision>75</cp:revision>
  <dcterms:created xsi:type="dcterms:W3CDTF">2019-05-27T13:49:33Z</dcterms:created>
  <dcterms:modified xsi:type="dcterms:W3CDTF">2020-10-21T14:46:06Z</dcterms:modified>
</cp:coreProperties>
</file>