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686" y="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3A36-457A-4BAB-A888-7E1B80BBFC72}" type="datetimeFigureOut">
              <a:rPr lang="en-GB" smtClean="0"/>
              <a:pPr/>
              <a:t>04/08/2020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3A36-457A-4BAB-A888-7E1B80BBFC72}" type="datetimeFigureOut">
              <a:rPr lang="en-GB" smtClean="0"/>
              <a:pPr/>
              <a:t>04/08/2020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3A36-457A-4BAB-A888-7E1B80BBFC72}" type="datetimeFigureOut">
              <a:rPr lang="en-GB" smtClean="0"/>
              <a:pPr/>
              <a:t>04/08/2020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3A36-457A-4BAB-A888-7E1B80BBFC72}" type="datetimeFigureOut">
              <a:rPr lang="en-GB" smtClean="0"/>
              <a:pPr/>
              <a:t>04/08/2020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3A36-457A-4BAB-A888-7E1B80BBFC72}" type="datetimeFigureOut">
              <a:rPr lang="en-GB" smtClean="0"/>
              <a:pPr/>
              <a:t>04/08/2020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3A36-457A-4BAB-A888-7E1B80BBFC72}" type="datetimeFigureOut">
              <a:rPr lang="en-GB" smtClean="0"/>
              <a:pPr/>
              <a:t>04/08/2020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3A36-457A-4BAB-A888-7E1B80BBFC72}" type="datetimeFigureOut">
              <a:rPr lang="en-GB" smtClean="0"/>
              <a:pPr/>
              <a:t>04/08/2020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3A36-457A-4BAB-A888-7E1B80BBFC72}" type="datetimeFigureOut">
              <a:rPr lang="en-GB" smtClean="0"/>
              <a:pPr/>
              <a:t>04/08/2020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3A36-457A-4BAB-A888-7E1B80BBFC72}" type="datetimeFigureOut">
              <a:rPr lang="en-GB" smtClean="0"/>
              <a:pPr/>
              <a:t>04/08/2020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3A36-457A-4BAB-A888-7E1B80BBFC72}" type="datetimeFigureOut">
              <a:rPr lang="en-GB" smtClean="0"/>
              <a:pPr/>
              <a:t>04/08/2020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3A36-457A-4BAB-A888-7E1B80BBFC72}" type="datetimeFigureOut">
              <a:rPr lang="en-GB" smtClean="0"/>
              <a:pPr/>
              <a:t>04/08/2020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33A36-457A-4BAB-A888-7E1B80BBFC72}" type="datetimeFigureOut">
              <a:rPr lang="en-GB" smtClean="0"/>
              <a:pPr/>
              <a:t>04/08/2020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9234" y="80148"/>
            <a:ext cx="8103402" cy="400110"/>
          </a:xfrm>
          <a:prstGeom prst="rect">
            <a:avLst/>
          </a:prstGeom>
          <a:ln>
            <a:tailEnd type="triangl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Univers Condensed" panose="020B0506020202050204" pitchFamily="34" charset="0"/>
              </a:rPr>
              <a:t>Pandemic Annual </a:t>
            </a:r>
            <a:r>
              <a:rPr lang="en-GB" sz="2000" b="1" dirty="0" smtClean="0">
                <a:latin typeface="Univers Condensed" panose="020B0506020202050204" pitchFamily="34" charset="0"/>
              </a:rPr>
              <a:t>Medication </a:t>
            </a:r>
            <a:r>
              <a:rPr lang="en-GB" sz="2000" b="1" dirty="0">
                <a:latin typeface="Univers Condensed" panose="020B0506020202050204" pitchFamily="34" charset="0"/>
              </a:rPr>
              <a:t>System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95121" y="2400215"/>
            <a:ext cx="1742802" cy="707886"/>
          </a:xfrm>
          <a:prstGeom prst="rect">
            <a:avLst/>
          </a:prstGeom>
          <a:ln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2000" b="1" dirty="0">
                <a:latin typeface="Univers Condensed" panose="020B0506020202050204" pitchFamily="34" charset="0"/>
              </a:rPr>
              <a:t>Repeat prescriptions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58890" y="2220307"/>
            <a:ext cx="2279704" cy="307777"/>
          </a:xfrm>
          <a:prstGeom prst="rect">
            <a:avLst/>
          </a:prstGeom>
          <a:ln>
            <a:tailEnd type="triangl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latin typeface="Univers Condensed" panose="020B0506020202050204" pitchFamily="34" charset="0"/>
              </a:rPr>
              <a:t>Planned process by staff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64848" y="2400215"/>
            <a:ext cx="1753938" cy="707886"/>
          </a:xfrm>
          <a:prstGeom prst="rect">
            <a:avLst/>
          </a:prstGeom>
          <a:ln>
            <a:tailEnd type="triangle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2000" b="1" dirty="0">
                <a:latin typeface="Univers Condensed" panose="020B0506020202050204" pitchFamily="34" charset="0"/>
              </a:rPr>
              <a:t>Annual Prescriptions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89491" y="943365"/>
            <a:ext cx="1347102" cy="738664"/>
          </a:xfrm>
          <a:prstGeom prst="rect">
            <a:avLst/>
          </a:prstGeom>
          <a:ln>
            <a:tailEnd type="triangle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/>
            <a:r>
              <a:rPr lang="en-GB" sz="1050" b="1" dirty="0">
                <a:latin typeface="Univers Condensed" panose="020B0506020202050204" pitchFamily="34" charset="0"/>
              </a:rPr>
              <a:t>Practice decides to undertake Pandemic Annual </a:t>
            </a:r>
            <a:r>
              <a:rPr lang="en-GB" sz="1050" b="1" dirty="0" smtClean="0">
                <a:latin typeface="Univers Condensed" panose="020B0506020202050204" pitchFamily="34" charset="0"/>
              </a:rPr>
              <a:t>Medication </a:t>
            </a:r>
            <a:r>
              <a:rPr lang="en-GB" sz="1050" b="1" dirty="0">
                <a:latin typeface="Univers Condensed" panose="020B0506020202050204" pitchFamily="34" charset="0"/>
              </a:rPr>
              <a:t>System</a:t>
            </a:r>
          </a:p>
        </p:txBody>
      </p:sp>
      <p:pic>
        <p:nvPicPr>
          <p:cNvPr id="98" name="Picture 97">
            <a:extLst>
              <a:ext uri="{FF2B5EF4-FFF2-40B4-BE49-F238E27FC236}">
                <a16:creationId xmlns:a16="http://schemas.microsoft.com/office/drawing/2014/main" xmlns="" id="{6151C72B-E2D5-4B90-AD04-EFAEA3B9DC3E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37376" y="188640"/>
            <a:ext cx="134530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5" name="5-point Star 84">
            <a:extLst>
              <a:ext uri="{FF2B5EF4-FFF2-40B4-BE49-F238E27FC236}">
                <a16:creationId xmlns:a16="http://schemas.microsoft.com/office/drawing/2014/main" xmlns="" id="{D783845C-A528-514C-BFB8-B2295C4E8F30}"/>
              </a:ext>
            </a:extLst>
          </p:cNvPr>
          <p:cNvSpPr/>
          <p:nvPr/>
        </p:nvSpPr>
        <p:spPr>
          <a:xfrm>
            <a:off x="251779" y="5679484"/>
            <a:ext cx="315240" cy="331746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solidFill>
                <a:srgbClr val="FF0000"/>
              </a:solidFill>
              <a:latin typeface="Univers Condensed" panose="020B0506020202050204" pitchFamily="34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xmlns="" id="{62D467D2-A710-FF44-A757-DBE80285FC19}"/>
              </a:ext>
            </a:extLst>
          </p:cNvPr>
          <p:cNvSpPr txBox="1"/>
          <p:nvPr/>
        </p:nvSpPr>
        <p:spPr>
          <a:xfrm>
            <a:off x="488504" y="4249663"/>
            <a:ext cx="5411683" cy="400110"/>
          </a:xfrm>
          <a:prstGeom prst="rect">
            <a:avLst/>
          </a:prstGeom>
          <a:ln>
            <a:tailEnd type="triangl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Univers Condensed" panose="020B0506020202050204" pitchFamily="34" charset="0"/>
              </a:rPr>
              <a:t>New long term prescription created by prescriber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xmlns="" id="{832D1099-D768-AC41-9FEB-B24CB72D7F9B}"/>
              </a:ext>
            </a:extLst>
          </p:cNvPr>
          <p:cNvSpPr txBox="1"/>
          <p:nvPr/>
        </p:nvSpPr>
        <p:spPr>
          <a:xfrm>
            <a:off x="6628698" y="4256571"/>
            <a:ext cx="2356750" cy="400110"/>
          </a:xfrm>
          <a:prstGeom prst="rect">
            <a:avLst/>
          </a:prstGeom>
          <a:ln>
            <a:tailEnd type="triangle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2000" b="1" dirty="0">
                <a:latin typeface="Univers Condensed" panose="020B0506020202050204" pitchFamily="34" charset="0"/>
              </a:rPr>
              <a:t>Annual Prescription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xmlns="" id="{59402DC4-1BEF-7F4A-BC5E-292BD9B6A53A}"/>
              </a:ext>
            </a:extLst>
          </p:cNvPr>
          <p:cNvSpPr txBox="1"/>
          <p:nvPr/>
        </p:nvSpPr>
        <p:spPr>
          <a:xfrm>
            <a:off x="237735" y="3501544"/>
            <a:ext cx="9341246" cy="276999"/>
          </a:xfrm>
          <a:prstGeom prst="rect">
            <a:avLst/>
          </a:prstGeom>
          <a:ln>
            <a:tailEnd type="triangle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200" b="1" dirty="0">
                <a:latin typeface="Univers Condensed" panose="020B0506020202050204" pitchFamily="34" charset="0"/>
              </a:rPr>
              <a:t>Once Annual Prescriptions in place for a patient all new long term regular or intermittent drugs should be done as annual prescriptions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xmlns="" id="{A6F7869E-E2B1-D34A-9E1C-B16D6761A087}"/>
              </a:ext>
            </a:extLst>
          </p:cNvPr>
          <p:cNvSpPr txBox="1"/>
          <p:nvPr/>
        </p:nvSpPr>
        <p:spPr>
          <a:xfrm>
            <a:off x="2098668" y="943365"/>
            <a:ext cx="1347102" cy="738664"/>
          </a:xfrm>
          <a:prstGeom prst="rect">
            <a:avLst/>
          </a:prstGeom>
          <a:ln>
            <a:tailEnd type="triangle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/>
            <a:r>
              <a:rPr lang="en-GB" sz="1050" b="1" dirty="0">
                <a:latin typeface="Univers Condensed" panose="020B0506020202050204" pitchFamily="34" charset="0"/>
              </a:rPr>
              <a:t>Practice manager contacts Support Pharmacist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xmlns="" id="{2322085D-F5BC-E94C-BDC7-91FA17D96BEA}"/>
              </a:ext>
            </a:extLst>
          </p:cNvPr>
          <p:cNvSpPr txBox="1"/>
          <p:nvPr/>
        </p:nvSpPr>
        <p:spPr>
          <a:xfrm>
            <a:off x="7921899" y="940234"/>
            <a:ext cx="1347102" cy="737184"/>
          </a:xfrm>
          <a:prstGeom prst="rect">
            <a:avLst/>
          </a:prstGeom>
          <a:ln>
            <a:tailEnd type="triangle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/>
            <a:r>
              <a:rPr lang="en-GB" sz="1050" b="1" dirty="0">
                <a:latin typeface="Univers Condensed" panose="020B0506020202050204" pitchFamily="34" charset="0"/>
              </a:rPr>
              <a:t>Practice admin staff &amp; </a:t>
            </a:r>
            <a:r>
              <a:rPr lang="en-GB" sz="1050" b="1" smtClean="0">
                <a:latin typeface="Univers Condensed" panose="020B0506020202050204" pitchFamily="34" charset="0"/>
              </a:rPr>
              <a:t>pharmacy team </a:t>
            </a:r>
            <a:r>
              <a:rPr lang="en-GB" sz="1050" b="1" dirty="0">
                <a:latin typeface="Univers Condensed" panose="020B0506020202050204" pitchFamily="34" charset="0"/>
              </a:rPr>
              <a:t>begin altering existing repeat prescriptions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xmlns="" id="{49B79FFB-22AB-C048-BACB-9919A7048A9F}"/>
              </a:ext>
            </a:extLst>
          </p:cNvPr>
          <p:cNvSpPr txBox="1"/>
          <p:nvPr/>
        </p:nvSpPr>
        <p:spPr>
          <a:xfrm>
            <a:off x="313156" y="6029701"/>
            <a:ext cx="2159984" cy="738664"/>
          </a:xfrm>
          <a:prstGeom prst="rect">
            <a:avLst/>
          </a:prstGeom>
          <a:ln>
            <a:tailEnd type="triangle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GB" sz="1050" b="1" dirty="0">
                <a:latin typeface="Univers Condensed" panose="020B0506020202050204" pitchFamily="34" charset="0"/>
              </a:rPr>
              <a:t>Prescribers will need to learn how to create Annual Prescriptions rather than Repeat prescriptions for those who have been changed over.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xmlns="" id="{FF4BEB1D-BCD5-1942-945A-3DD3C42DC49C}"/>
              </a:ext>
            </a:extLst>
          </p:cNvPr>
          <p:cNvSpPr txBox="1"/>
          <p:nvPr/>
        </p:nvSpPr>
        <p:spPr>
          <a:xfrm>
            <a:off x="3907845" y="943363"/>
            <a:ext cx="1347102" cy="738665"/>
          </a:xfrm>
          <a:prstGeom prst="rect">
            <a:avLst/>
          </a:prstGeom>
          <a:ln>
            <a:tailEnd type="triangle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/>
            <a:r>
              <a:rPr lang="en-GB" sz="1050" b="1" dirty="0">
                <a:latin typeface="Univers Condensed" panose="020B0506020202050204" pitchFamily="34" charset="0"/>
              </a:rPr>
              <a:t>Support </a:t>
            </a:r>
            <a:r>
              <a:rPr lang="en-GB" sz="1050" b="1" dirty="0" smtClean="0">
                <a:latin typeface="Univers Condensed" panose="020B0506020202050204" pitchFamily="34" charset="0"/>
              </a:rPr>
              <a:t>Pharmacy Team </a:t>
            </a:r>
            <a:r>
              <a:rPr lang="en-GB" sz="1050" b="1" dirty="0">
                <a:latin typeface="Univers Condensed" panose="020B0506020202050204" pitchFamily="34" charset="0"/>
              </a:rPr>
              <a:t>liaises with local Community Pharmacies</a:t>
            </a:r>
          </a:p>
        </p:txBody>
      </p: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xmlns="" id="{38D3914D-A25B-D74E-80B4-C28FEE1E13D1}"/>
              </a:ext>
            </a:extLst>
          </p:cNvPr>
          <p:cNvCxnSpPr>
            <a:cxnSpLocks/>
            <a:stCxn id="26" idx="3"/>
            <a:endCxn id="107" idx="1"/>
          </p:cNvCxnSpPr>
          <p:nvPr/>
        </p:nvCxnSpPr>
        <p:spPr>
          <a:xfrm>
            <a:off x="1636593" y="1312697"/>
            <a:ext cx="462075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xmlns="" id="{A93DD5DA-45A8-1B42-B412-F01860FA64B7}"/>
              </a:ext>
            </a:extLst>
          </p:cNvPr>
          <p:cNvCxnSpPr>
            <a:cxnSpLocks/>
            <a:stCxn id="112" idx="3"/>
            <a:endCxn id="120" idx="1"/>
          </p:cNvCxnSpPr>
          <p:nvPr/>
        </p:nvCxnSpPr>
        <p:spPr>
          <a:xfrm flipV="1">
            <a:off x="5254947" y="1308825"/>
            <a:ext cx="462075" cy="38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xmlns="" id="{3A5BF3F7-43EE-8D4E-8756-BBF693F77C48}"/>
              </a:ext>
            </a:extLst>
          </p:cNvPr>
          <p:cNvCxnSpPr>
            <a:cxnSpLocks/>
            <a:stCxn id="107" idx="3"/>
            <a:endCxn id="112" idx="1"/>
          </p:cNvCxnSpPr>
          <p:nvPr/>
        </p:nvCxnSpPr>
        <p:spPr>
          <a:xfrm flipV="1">
            <a:off x="3445770" y="1312696"/>
            <a:ext cx="462075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xmlns="" id="{2A56B5DC-D3AD-8942-8DC7-7894B7D37CEF}"/>
              </a:ext>
            </a:extLst>
          </p:cNvPr>
          <p:cNvCxnSpPr>
            <a:cxnSpLocks/>
            <a:stCxn id="120" idx="3"/>
            <a:endCxn id="108" idx="1"/>
          </p:cNvCxnSpPr>
          <p:nvPr/>
        </p:nvCxnSpPr>
        <p:spPr>
          <a:xfrm>
            <a:off x="7459824" y="1308825"/>
            <a:ext cx="462075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xmlns="" id="{A28B4462-C94E-EF4D-95A1-E7837889F9CC}"/>
              </a:ext>
            </a:extLst>
          </p:cNvPr>
          <p:cNvSpPr txBox="1"/>
          <p:nvPr/>
        </p:nvSpPr>
        <p:spPr>
          <a:xfrm>
            <a:off x="5717022" y="940233"/>
            <a:ext cx="1742802" cy="737184"/>
          </a:xfrm>
          <a:prstGeom prst="rect">
            <a:avLst/>
          </a:prstGeom>
          <a:ln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 algn="ctr"/>
            <a:r>
              <a:rPr lang="en-GB" sz="1400" b="1" dirty="0">
                <a:latin typeface="Univers Condensed" panose="020B0506020202050204" pitchFamily="34" charset="0"/>
              </a:rPr>
              <a:t>Annual Prescriptions “GO”  date</a:t>
            </a:r>
          </a:p>
        </p:txBody>
      </p:sp>
      <p:cxnSp>
        <p:nvCxnSpPr>
          <p:cNvPr id="145" name="Straight Arrow Connector 144">
            <a:extLst>
              <a:ext uri="{FF2B5EF4-FFF2-40B4-BE49-F238E27FC236}">
                <a16:creationId xmlns:a16="http://schemas.microsoft.com/office/drawing/2014/main" xmlns="" id="{066F91BC-DD91-B246-980F-88F95452B883}"/>
              </a:ext>
            </a:extLst>
          </p:cNvPr>
          <p:cNvCxnSpPr>
            <a:cxnSpLocks/>
            <a:stCxn id="6" idx="3"/>
            <a:endCxn id="15" idx="1"/>
          </p:cNvCxnSpPr>
          <p:nvPr/>
        </p:nvCxnSpPr>
        <p:spPr>
          <a:xfrm>
            <a:off x="2937923" y="2754158"/>
            <a:ext cx="3526925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2" name="Right Arrow 461">
            <a:extLst>
              <a:ext uri="{FF2B5EF4-FFF2-40B4-BE49-F238E27FC236}">
                <a16:creationId xmlns:a16="http://schemas.microsoft.com/office/drawing/2014/main" xmlns="" id="{0B0D53DA-CDB8-F54C-AFB1-9DD022822B7B}"/>
              </a:ext>
            </a:extLst>
          </p:cNvPr>
          <p:cNvSpPr/>
          <p:nvPr/>
        </p:nvSpPr>
        <p:spPr>
          <a:xfrm>
            <a:off x="6012414" y="4277158"/>
            <a:ext cx="504056" cy="280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b="1">
              <a:latin typeface="Univers Condensed" panose="020B050602020205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3021</TotalTime>
  <Words>103</Words>
  <Application>Microsoft Office PowerPoint</Application>
  <PresentationFormat>A4 Paper (210x297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Univers Condensed</vt:lpstr>
      <vt:lpstr>Office Theme</vt:lpstr>
      <vt:lpstr>PowerPoint Presentation</vt:lpstr>
    </vt:vector>
  </TitlesOfParts>
  <Company>NHS Greater Glasgow and Clyde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FIFIECH741</dc:creator>
  <cp:lastModifiedBy>Susan Donnelly</cp:lastModifiedBy>
  <cp:revision>63</cp:revision>
  <dcterms:created xsi:type="dcterms:W3CDTF">2019-05-27T13:49:33Z</dcterms:created>
  <dcterms:modified xsi:type="dcterms:W3CDTF">2020-08-04T14:04:28Z</dcterms:modified>
</cp:coreProperties>
</file>